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8" r:id="rId6"/>
    <p:sldId id="260" r:id="rId7"/>
    <p:sldId id="265" r:id="rId8"/>
    <p:sldId id="261" r:id="rId9"/>
    <p:sldId id="262" r:id="rId10"/>
    <p:sldId id="263" r:id="rId11"/>
    <p:sldId id="264" r:id="rId12"/>
    <p:sldId id="266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CC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252437930144105E-2"/>
          <c:y val="5.6244687443940275E-2"/>
          <c:w val="0.94617671172445938"/>
          <c:h val="0.7899488940379044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99-4360-A54D-87E02D15F4A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99-4360-A54D-87E02D15F4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за 7 мес. 2019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13</c:v>
                </c:pt>
                <c:pt idx="1">
                  <c:v>27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99-4360-A54D-87E02D15F4AF}"/>
            </c:ext>
          </c:extLst>
        </c:ser>
        <c:ser>
          <c:idx val="1"/>
          <c:order val="1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за 7 мес. 2019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7-6B99-4360-A54D-87E02D15F4AF}"/>
            </c:ext>
          </c:extLst>
        </c:ser>
        <c:ser>
          <c:idx val="2"/>
          <c:order val="2"/>
          <c:spPr>
            <a:solidFill>
              <a:srgbClr val="FF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за 7 мес. 2019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6B99-4360-A54D-87E02D15F4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4700008"/>
        <c:axId val="364696480"/>
      </c:barChart>
      <c:catAx>
        <c:axId val="364700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4696480"/>
        <c:crosses val="autoZero"/>
        <c:auto val="1"/>
        <c:lblAlgn val="ctr"/>
        <c:lblOffset val="100"/>
        <c:noMultiLvlLbl val="0"/>
      </c:catAx>
      <c:valAx>
        <c:axId val="3646964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700008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chemeClr val="bg1">
              <a:lumMod val="65000"/>
              <a:lumOff val="35000"/>
            </a:schemeClr>
          </a:outerShdw>
        </a:effectLst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51527-C8C5-4F75-B748-BA51ABF9CD00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4B214-3BC2-4DCF-9EE8-EE75B0A0BA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033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4B214-3BC2-4DCF-9EE8-EE75B0A0BAA8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228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86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067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47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011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044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64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37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83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98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598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08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7BD61-9302-45E1-B906-078F81568796}" type="datetimeFigureOut">
              <a:rPr lang="ru-RU" smtClean="0"/>
              <a:t>16.08.2019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5534B-980C-4AEF-A9B3-32E6E5833D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620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#P546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98371" y="2791968"/>
            <a:ext cx="85344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5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593766"/>
            <a:ext cx="2612572" cy="26481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84832" y="158496"/>
            <a:ext cx="83614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5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центр социального обслуживания населения </a:t>
            </a:r>
          </a:p>
          <a:p>
            <a:pPr algn="ctr"/>
            <a:r>
              <a:rPr lang="ru-RU" sz="3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«Восточного округа»</a:t>
            </a:r>
          </a:p>
        </p:txBody>
      </p:sp>
    </p:spTree>
    <p:extLst>
      <p:ext uri="{BB962C8B-B14F-4D97-AF65-F5344CB8AC3E}">
        <p14:creationId xmlns:p14="http://schemas.microsoft.com/office/powerpoint/2010/main" val="2579602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1"/>
            <a:ext cx="12192000" cy="29183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4" name="Объект 5"/>
          <p:cNvSpPr txBox="1">
            <a:spLocks/>
          </p:cNvSpPr>
          <p:nvPr/>
        </p:nvSpPr>
        <p:spPr>
          <a:xfrm>
            <a:off x="208301" y="572505"/>
            <a:ext cx="11278434" cy="3824824"/>
          </a:xfrm>
          <a:prstGeom prst="rect">
            <a:avLst/>
          </a:prstGeom>
          <a:noFill/>
          <a:effectLst>
            <a:innerShdw blurRad="63500" dist="50800" dir="10800000">
              <a:schemeClr val="bg1">
                <a:alpha val="50000"/>
              </a:schemeClr>
            </a:inn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индивидуальной предпринимательской деятельности </a:t>
            </a:r>
          </a:p>
          <a:p>
            <a:pPr algn="just">
              <a:buFontTx/>
              <a:buChar char="-"/>
            </a:pPr>
            <a:r>
              <a:rPr lang="ru-RU" sz="3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регистрация индивидуального предпринимателя в налоговом органе;</a:t>
            </a:r>
          </a:p>
          <a:p>
            <a:pPr algn="just">
              <a:buFontTx/>
              <a:buChar char="-"/>
            </a:pPr>
            <a:r>
              <a:rPr lang="ru-RU" sz="3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бизнес плана;</a:t>
            </a:r>
          </a:p>
          <a:p>
            <a:pPr algn="just">
              <a:buFontTx/>
              <a:buChar char="-"/>
            </a:pPr>
            <a:r>
              <a:rPr lang="ru-RU" sz="3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отчетная документация о проделанной работе и купленном оборудовании.</a:t>
            </a:r>
          </a:p>
          <a:p>
            <a:pPr algn="just">
              <a:buFontTx/>
              <a:buChar char="-"/>
            </a:pPr>
            <a:endParaRPr lang="ru-RU" sz="35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975" y="4941523"/>
            <a:ext cx="2410760" cy="16079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43" y="5031056"/>
            <a:ext cx="2421227" cy="16141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727" y="4678004"/>
            <a:ext cx="3536545" cy="196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0"/>
            <a:ext cx="12192000" cy="37937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4" name="Объект 5"/>
          <p:cNvSpPr txBox="1">
            <a:spLocks/>
          </p:cNvSpPr>
          <p:nvPr/>
        </p:nvSpPr>
        <p:spPr>
          <a:xfrm>
            <a:off x="231648" y="701271"/>
            <a:ext cx="11757724" cy="4124527"/>
          </a:xfrm>
          <a:prstGeom prst="rect">
            <a:avLst/>
          </a:prstGeom>
          <a:noFill/>
          <a:effectLst>
            <a:innerShdw blurRad="63500" dist="50800" dir="10800000">
              <a:schemeClr val="bg1">
                <a:alpha val="50000"/>
              </a:schemeClr>
            </a:inn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1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Денежная выплата, направленная на осуществление иных мероприятий по преодолению гражданином трудной жизненной ситуации, а именно замена газового оборудования.</a:t>
            </a:r>
          </a:p>
          <a:p>
            <a:pPr marL="0" indent="0" algn="just">
              <a:buNone/>
            </a:pPr>
            <a:r>
              <a:rPr lang="ru-RU" sz="31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задолженности по коммунальным платежам;</a:t>
            </a:r>
          </a:p>
          <a:p>
            <a:pPr algn="just">
              <a:buFontTx/>
              <a:buChar char="-"/>
            </a:pPr>
            <a:r>
              <a:rPr lang="ru-RU" sz="31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на замену газового оборудования от газовой службы;</a:t>
            </a:r>
          </a:p>
          <a:p>
            <a:pPr algn="just">
              <a:buFontTx/>
              <a:buChar char="-"/>
            </a:pPr>
            <a:r>
              <a:rPr lang="ru-RU" sz="31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коммерческих предложения с ценой и сертификатом на товар.</a:t>
            </a:r>
          </a:p>
          <a:p>
            <a:pPr marL="0" indent="0">
              <a:buNone/>
            </a:pPr>
            <a:endParaRPr lang="ru-RU" sz="31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25" y="4766350"/>
            <a:ext cx="2254420" cy="1690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71" y="4790375"/>
            <a:ext cx="2557248" cy="16427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145" y="4845587"/>
            <a:ext cx="2416159" cy="161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8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-7620" y="0"/>
            <a:ext cx="12192000" cy="4245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65532" y="735408"/>
            <a:ext cx="11939016" cy="61225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помощь</a:t>
            </a:r>
            <a:r>
              <a:rPr lang="ru-RU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социальному контракту предоставляется на период от 3 до 12 календарных месяцев и выплачивается ежемесячно или единовременно в соответствии с программой социальной адаптации. </a:t>
            </a:r>
          </a:p>
          <a:p>
            <a:pPr algn="just"/>
            <a:endParaRPr lang="ru-RU" sz="3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социального контракта</a:t>
            </a:r>
            <a:r>
              <a:rPr lang="ru-RU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за выполнением программы социальной адаптации и проведение оценки эффективности социальной помощи в виде денежных выплат и социальных услуг по социальному контракту осуществляются специалистами комплексного центра социального обслуживания населения по месту жительства или месту пребывания заявителя.</a:t>
            </a:r>
          </a:p>
          <a:p>
            <a:pPr algn="just"/>
            <a:endParaRPr lang="ru-RU" sz="3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42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0"/>
            <a:ext cx="12192000" cy="4377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222" y="553452"/>
            <a:ext cx="12107778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ВОПРОСАМ ОБРАЩАТЬСЯ:</a:t>
            </a:r>
          </a:p>
          <a:p>
            <a:pPr algn="ctr">
              <a:lnSpc>
                <a:spcPct val="150000"/>
              </a:lnSpc>
            </a:pPr>
            <a:r>
              <a:rPr lang="ru-RU" sz="2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ГКУ СО «КОМПЛЕКСНЫЙ ЦЕНТР</a:t>
            </a:r>
          </a:p>
          <a:p>
            <a:pPr algn="ctr">
              <a:lnSpc>
                <a:spcPct val="150000"/>
              </a:lnSpc>
            </a:pPr>
            <a:r>
              <a:rPr lang="ru-RU" sz="2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ОБСЛУЖИВАНИЯ </a:t>
            </a:r>
            <a:r>
              <a:rPr lang="ru-RU" sz="26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</a:t>
            </a:r>
          </a:p>
          <a:p>
            <a:pPr algn="ctr">
              <a:lnSpc>
                <a:spcPct val="150000"/>
              </a:lnSpc>
            </a:pPr>
            <a:r>
              <a:rPr lang="ru-RU" sz="2600" b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ВОСТОЧНОГО </a:t>
            </a:r>
            <a:r>
              <a:rPr lang="ru-RU" sz="2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ОКРУГА»</a:t>
            </a:r>
          </a:p>
          <a:p>
            <a:pPr algn="ctr">
              <a:lnSpc>
                <a:spcPct val="150000"/>
              </a:lnSpc>
            </a:pPr>
            <a:r>
              <a:rPr lang="ru-RU" sz="26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КИНЕЛЬ-ЧЕРКАССКИЙ </a:t>
            </a:r>
          </a:p>
          <a:p>
            <a:pPr algn="ctr">
              <a:lnSpc>
                <a:spcPct val="150000"/>
              </a:lnSpc>
            </a:pPr>
            <a:r>
              <a:rPr lang="ru-RU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САМАРСКАЯ ОБЛАСТЬ КИНЕЛЬ-ЧЕРКАССКИЙ РАЙОН,</a:t>
            </a:r>
          </a:p>
          <a:p>
            <a:pPr algn="ctr">
              <a:lnSpc>
                <a:spcPct val="150000"/>
              </a:lnSpc>
            </a:pPr>
            <a:r>
              <a:rPr lang="ru-RU" sz="26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КИНЕЛЬ-ЧЕРКАССЫ, ул. РЕВОЛЮЦИОННАЯ 39,</a:t>
            </a:r>
          </a:p>
          <a:p>
            <a:pPr algn="ctr">
              <a:lnSpc>
                <a:spcPct val="150000"/>
              </a:lnSpc>
            </a:pPr>
            <a:r>
              <a:rPr lang="ru-RU" sz="26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(ВТОРОЙ ЭТАЖ) </a:t>
            </a:r>
            <a:r>
              <a:rPr lang="ru-RU" sz="26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6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№ 9  </a:t>
            </a:r>
          </a:p>
          <a:p>
            <a:pPr algn="ctr">
              <a:lnSpc>
                <a:spcPct val="150000"/>
              </a:lnSpc>
            </a:pPr>
            <a:r>
              <a:rPr lang="ru-RU" sz="2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</a:t>
            </a:r>
          </a:p>
          <a:p>
            <a:pPr algn="ctr">
              <a:lnSpc>
                <a:spcPct val="150000"/>
              </a:lnSpc>
            </a:pPr>
            <a:r>
              <a:rPr lang="ru-RU" sz="2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8(84660)4-12-75</a:t>
            </a:r>
          </a:p>
        </p:txBody>
      </p:sp>
    </p:spTree>
    <p:extLst>
      <p:ext uri="{BB962C8B-B14F-4D97-AF65-F5344CB8AC3E}">
        <p14:creationId xmlns:p14="http://schemas.microsoft.com/office/powerpoint/2010/main" val="350976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5"/>
          <p:cNvSpPr txBox="1">
            <a:spLocks/>
          </p:cNvSpPr>
          <p:nvPr/>
        </p:nvSpPr>
        <p:spPr>
          <a:xfrm>
            <a:off x="229330" y="365760"/>
            <a:ext cx="11733340" cy="5779008"/>
          </a:xfrm>
          <a:prstGeom prst="rect">
            <a:avLst/>
          </a:prstGeom>
          <a:noFill/>
          <a:effectLst>
            <a:innerShdw blurRad="63500" dist="50800" dir="10800000">
              <a:schemeClr val="bg1">
                <a:alpha val="50000"/>
              </a:schemeClr>
            </a:inn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2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</a:t>
            </a:r>
            <a:r>
              <a:rPr lang="ru-RU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соглашение, заключенное между гражданином и органом исполнительной власти Самарской области, уполномоченным в сфере социальной защиты населения, в соответствии с которым уполномоченный орган обязуется оказать гражданину государственную социальную помощь, а гражданин реализовать мероприятия, предусмотренные программой социальной адаптации.</a:t>
            </a:r>
          </a:p>
          <a:p>
            <a:pPr marL="0" indent="0" algn="just">
              <a:buNone/>
            </a:pPr>
            <a:r>
              <a:rPr lang="ru-RU" sz="32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</a:p>
          <a:p>
            <a:pPr marL="342900" indent="-342900" algn="just"/>
            <a:r>
              <a:rPr lang="ru-RU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поддержки малоимущих семей и малоимущих одиноко проживающих граждан путем оказания им социальной помощи для увеличения ежемесячного дохода в денежной и натуральной форме.</a:t>
            </a:r>
          </a:p>
          <a:p>
            <a:pPr marL="0" indent="0" algn="just">
              <a:buNone/>
            </a:pPr>
            <a:endParaRPr lang="ru-RU" sz="2400" b="1" u="sng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0" y="5047"/>
            <a:ext cx="12192000" cy="23879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43128" y="627543"/>
            <a:ext cx="10515600" cy="10382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7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27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0"/>
            <a:ext cx="12192000" cy="413219"/>
          </a:xfrm>
          <a:solidFill>
            <a:schemeClr val="accent1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КТО ПОЛУЧАЕТ?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695205"/>
              </p:ext>
            </p:extLst>
          </p:nvPr>
        </p:nvGraphicFramePr>
        <p:xfrm>
          <a:off x="0" y="413219"/>
          <a:ext cx="12192000" cy="423193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2">
                      <a:lumMod val="75000"/>
                    </a:schemeClr>
                  </a:outerShdw>
                </a:effectLst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193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с детьми в возрасте до 16 лет (обучающимися общеобразовательных организаций - до окончания обучения, но не старше 18 лет);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с детьми (обучающимися профессиональных образовательных организаций, образовательных организаций высшего образования до окончания обучения, но не старше 23 лет), у которых один из родителей является неработающим инвалидом или оба – неработающие пенсионеры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с неработающими пенсионерами или инвалидами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одиноко проживающие пенсионеры и инвалиды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студенты, обучающиеся в профессиональных образовательных организациях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86" y="5039566"/>
            <a:ext cx="2360216" cy="15730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58" y="5183870"/>
            <a:ext cx="2532195" cy="14287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93" y="5039566"/>
            <a:ext cx="2169207" cy="15730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688" y="5039566"/>
            <a:ext cx="2571068" cy="157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8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838200" y="5059680"/>
            <a:ext cx="10515600" cy="10382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0" y="1"/>
            <a:ext cx="12192000" cy="280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272" y="281000"/>
            <a:ext cx="1108252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5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получение социального контракта</a:t>
            </a:r>
            <a:r>
              <a:rPr lang="ru-RU" sz="235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имеют семьи и граждане, среднедушевой доход которых не превышает величину прожиточного минимума, установленного в Самарской области. (Закон Самарской области № 16 – ГД от 06.05.2000 «О социальной помощи в Самарской  области»).</a:t>
            </a:r>
          </a:p>
          <a:p>
            <a:pPr algn="just"/>
            <a:r>
              <a:rPr lang="ru-RU" sz="235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 берется за 3 предшествующих месяца, месяцу обращения.</a:t>
            </a:r>
          </a:p>
          <a:p>
            <a:pPr algn="just"/>
            <a:endParaRPr lang="ru-RU" sz="235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5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sz="235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расчетам на 2 квартал 2019 г. ежемесячный доход семьи из 3-х человек: 2 взрослых и ребенок, не должен превышать величины прожиточного минимума в размере 34652 рубля, установленного постановлением Правительства Самарской области от 06.08.2019 г. № 533).</a:t>
            </a:r>
          </a:p>
          <a:p>
            <a:pPr algn="just"/>
            <a:r>
              <a:rPr lang="ru-RU" sz="235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sz="235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 одиноко проживающего пенсионера или инвалида не должен превышать величины прожиточного минимума в размере 8645 рублей, установленного постановлением Правительства Самарской области от 06.08.2019 г. № 533).</a:t>
            </a:r>
          </a:p>
          <a:p>
            <a:pPr algn="just"/>
            <a:endParaRPr lang="ru-RU" sz="235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не отменяет получение других видов социальной помощи .</a:t>
            </a:r>
          </a:p>
          <a:p>
            <a:pPr algn="just"/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 могут повторно обратится за социальным контрактом, но е ранее чем через 3 года. </a:t>
            </a:r>
          </a:p>
          <a:p>
            <a:pPr algn="just"/>
            <a:endParaRPr lang="ru-RU" sz="235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4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0" y="0"/>
            <a:ext cx="12192000" cy="41321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ЗАКЛЮЧЕННЫХ СОЦИАЛЬНЫХ КОНТРАКТОВ ЗА 3 ГОДА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75726848"/>
              </p:ext>
            </p:extLst>
          </p:nvPr>
        </p:nvGraphicFramePr>
        <p:xfrm>
          <a:off x="548639" y="719666"/>
          <a:ext cx="11235043" cy="5836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8165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1"/>
            <a:ext cx="12192000" cy="2560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728" y="256032"/>
            <a:ext cx="11923776" cy="6427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денежной выплаты по социальному контракту определяется в соответствии с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Методикой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расчета социальной помощи в виде денежной выплаты по социальному контракту с учетом мероприятий программы социальной адаптации: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 осуществлению индивидуальной предпринимательской деятельности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 50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 ведению личного подсобного хозяйства: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домашней птицы - до 25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крупного рогатого скота - до 50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мелкого рогатого скота - до 35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теплицы - до 30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пчеловодство - до 35 тысяч рублей;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прохождению профессиональной подготовки, переподготовки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 35 тысяч рублей.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денежной выплаты, направленной на осуществление иных мероприятий по преодолению гражданином трудной жизненной ситуации (замена газового оборудования, газового счетчика)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может превышать 10 тысяч рублей.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заключении социального контракта денежная выплата предоставляется на одно направление. </a:t>
            </a:r>
            <a:endParaRPr lang="ru-RU" sz="2000" b="1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024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0"/>
            <a:ext cx="12192000" cy="48638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документы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460" y="486382"/>
            <a:ext cx="1189546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паспорт или иной документ удостоверяющий личность;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свидетельство о заключении брака (расторжении брака), свидетельство о рождении (смерти), свидетельство об опеке, об установлении отцовства и иные документы, свидетельствующие о степени родства и (или) свойства членов семьи), документы о наличии родственных отношений либо иных обстоятельств, свидетельствующих о принадлежности гражданина к семье заявителя;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справка с поселения о составе семьи и о зарегистрированных;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справка с поселения о наличие подсобного хозяйства, теплицы, земельного участка;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справки о доходах получаемых каждым членом семьи работающим и пенсионерам в денежной и натуральной форме (алименты, стипендия, пособия, пенсия);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пенсионерам пенсионное удостоверение, 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инвалидам, справка бюро медико-социальной экспертизы и иные документы, удостоверяющие принадлежность к категории;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трудовая книжка (на работающих граждан заверенная отделом кадров); 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работающим лицам трудоспособного возраста – справки с ЦЗН;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справки из школы на школьников, на посещающих д/сад; </a:t>
            </a:r>
          </a:p>
          <a:p>
            <a:pPr algn="just"/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копию сберкнижки или выписку с указанием лицевого счета в банке; </a:t>
            </a:r>
          </a:p>
          <a:p>
            <a:pPr marL="171450" indent="-171450" algn="just">
              <a:buFontTx/>
              <a:buChar char="-"/>
            </a:pPr>
            <a:r>
              <a:rPr lang="ru-RU" sz="2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многодетной матери.</a:t>
            </a:r>
          </a:p>
        </p:txBody>
      </p:sp>
    </p:spTree>
    <p:extLst>
      <p:ext uri="{BB962C8B-B14F-4D97-AF65-F5344CB8AC3E}">
        <p14:creationId xmlns:p14="http://schemas.microsoft.com/office/powerpoint/2010/main" val="302784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1"/>
            <a:ext cx="12192000" cy="22588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9456" y="480858"/>
            <a:ext cx="11460480" cy="3591270"/>
          </a:xfrm>
          <a:noFill/>
          <a:effectLst>
            <a:innerShdw blurRad="63500" dist="50800" dir="10800000">
              <a:schemeClr val="bg1">
                <a:alpha val="50000"/>
              </a:schemeClr>
            </a:inn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личного подсобного хозяйства</a:t>
            </a:r>
          </a:p>
          <a:p>
            <a:pPr algn="just">
              <a:buFontTx/>
              <a:buChar char="-"/>
            </a:pP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право собственности на земельный участок, либо договор аренды на земельный участок;</a:t>
            </a:r>
          </a:p>
          <a:p>
            <a:pPr algn="just">
              <a:buFontTx/>
              <a:buChar char="-"/>
            </a:pPr>
            <a:r>
              <a:rPr lang="ru-RU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комплексного центра по месту жительства или месту пребывания заявителя проверяется наличие хозяйственных построек или договорных обязательств по их строительству для ведения личного подсобного хозяйства.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620" y="4663083"/>
            <a:ext cx="2573852" cy="19303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72" y="4279392"/>
            <a:ext cx="1788161" cy="23604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4407072"/>
            <a:ext cx="1706118" cy="227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34" y="4722989"/>
            <a:ext cx="2733351" cy="181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0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0" y="0"/>
            <a:ext cx="12192000" cy="28263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b="1" dirty="0">
              <a:solidFill>
                <a:schemeClr val="bg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146305" y="524257"/>
            <a:ext cx="11216640" cy="3206496"/>
          </a:xfrm>
          <a:prstGeom prst="rect">
            <a:avLst/>
          </a:prstGeom>
          <a:noFill/>
          <a:effectLst>
            <a:innerShdw blurRad="63500" dist="50800" dir="10800000">
              <a:schemeClr val="bg1">
                <a:alpha val="50000"/>
              </a:schemeClr>
            </a:inn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5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профессиональной подготовки, переподготовки</a:t>
            </a:r>
          </a:p>
          <a:p>
            <a:pPr marL="0" indent="0" algn="just">
              <a:buNone/>
            </a:pPr>
            <a:r>
              <a:rPr lang="ru-RU" sz="35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3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 от работодателя о намерении трудоустроить заявителя после прохождения им профессиональной подготовки, переподготовки.</a:t>
            </a:r>
          </a:p>
          <a:p>
            <a:pPr marL="0" indent="0">
              <a:buNone/>
            </a:pPr>
            <a:endParaRPr lang="ru-RU" sz="3300" b="1" u="sng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3" y="4479105"/>
            <a:ext cx="2962656" cy="1975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1" y="4479105"/>
            <a:ext cx="3072384" cy="2043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117" y="3700711"/>
            <a:ext cx="2795016" cy="28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03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866</TotalTime>
  <Words>912</Words>
  <Application>Microsoft Office PowerPoint</Application>
  <PresentationFormat>Широкоэкранный</PresentationFormat>
  <Paragraphs>75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Dashkina</dc:creator>
  <cp:lastModifiedBy>VAA</cp:lastModifiedBy>
  <cp:revision>79</cp:revision>
  <cp:lastPrinted>2019-08-13T07:47:31Z</cp:lastPrinted>
  <dcterms:created xsi:type="dcterms:W3CDTF">2019-08-09T05:18:06Z</dcterms:created>
  <dcterms:modified xsi:type="dcterms:W3CDTF">2019-08-16T11:47:35Z</dcterms:modified>
</cp:coreProperties>
</file>