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6" r:id="rId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A7DA"/>
    <a:srgbClr val="5CADE4"/>
    <a:srgbClr val="CA2044"/>
    <a:srgbClr val="D21833"/>
    <a:srgbClr val="264378"/>
    <a:srgbClr val="1757A6"/>
    <a:srgbClr val="4472C4"/>
    <a:srgbClr val="9CB4E0"/>
    <a:srgbClr val="E83A53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361" autoAdjust="0"/>
    <p:restoredTop sz="94622" autoAdjust="0"/>
  </p:normalViewPr>
  <p:slideViewPr>
    <p:cSldViewPr snapToGrid="0">
      <p:cViewPr>
        <p:scale>
          <a:sx n="80" d="100"/>
          <a:sy n="80" d="100"/>
        </p:scale>
        <p:origin x="60" y="-42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9E7DD-5636-4ABC-866F-D4CFC51C53DD}" type="datetimeFigureOut">
              <a:rPr lang="ru-RU" smtClean="0"/>
              <a:t>17.03.2023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EEAF0-4A0F-4702-A9F7-457AE96BA76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045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1AB021-52E3-7911-4804-1E0C01F4D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91A55B9-4B66-673E-B7B2-2681135DA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1DF259C-2E4B-A36D-76AA-E3E9EA97A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330BD-214E-436F-84D4-B9D0F4B20461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C36CF82-A268-662B-E8F3-344CD55C4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06E6FD8-E200-C9F4-F68A-7BA192E8D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6580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E152A4-665F-C513-46E1-54F171FA8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FC3F15C-040C-E5A2-7348-D8159EC1F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81239C9-67A2-A24C-5172-5B7BC6EC6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C759-2D4B-42BF-AE0F-B1F8144AA2EF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C6E1A84-9570-F33F-2940-061C4006F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38F2A45-C456-42E1-0797-ADE1B4381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719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762D74C-5D87-AEAA-D9FD-CCCCA3448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448FE80-31AB-8A0F-5DEA-EC0BC9B75F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6503C3A-807C-97F1-21D3-7BEBFB480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1B68-6755-432F-99FA-395EF9EAD61C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AA2A952-D09D-B98F-1885-5FC88F583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C3890B-FA69-4011-6BB9-96229767B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229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2B6E746-5F68-2CBF-CBB7-B56461976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C62638D-1CD7-A310-72FC-5C8078DF8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1CFB8BD-CF5F-C680-0643-5D25D90C3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6AFDF-A8CE-4249-B907-52EF56E13B21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F62E220-1FE0-13C7-F704-7D4D23ECD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BB8E6D0-FFB8-1CA5-688C-5C402D273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04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7DAFC0C-76D6-7F44-7CE4-E89E98250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A4FB04E-2C09-A3EF-A9D4-A461D77DC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9EF8782-1F38-9F42-7813-0CCF086C3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40C8E-6A1D-4013-AE43-9ECC426E3E8F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BD3472C-D81D-2A55-0126-E7C90F853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225C80-2472-30A5-DD16-3723E724A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746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32C962-7D05-5EAA-C6AF-62ACF72D3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3F468E8-604E-FDA5-B158-4711B3907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3F7301E-7B0E-F55D-349F-33290D05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46F4730-B6D0-BC1B-80F9-E2611B6E9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B90F0-6189-426B-875E-A8F6D7968463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516BC30-5610-0B32-9FFB-3317AA50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65C8017-9E2D-44C1-9A93-E750FE9F2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645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16FE68-E9FF-182A-604D-50BF22657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E10E76F-96E0-71DD-79A5-902388678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E29226-68D6-0E1F-B272-F8B9E7671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4636BF9-463B-9C8D-B846-C3631F3928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09D1AD54-A332-E4D3-58CB-CD3A71E665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44B38E5-E7B8-64FE-EB7E-5C6AE7272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1EA26-F465-4DE9-9B64-3ECA35036B74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2F101BD-F548-8A25-F3DD-F7503E18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B6CE390-D80D-98F3-427C-1BADFBE96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6509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484B161-D52E-EC50-87EF-B42681E14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5233BE9-B726-A6CA-1E78-8BB09D8CD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87FF-6C1B-4712-BDC9-BF0631328167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40E5E1E-07FF-B803-6260-F08738DF7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6B91A9B-67FF-78AA-3349-4E644A61A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8114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4A4EB02-DEA9-D68A-309F-BBE676E69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E294A-DE99-4191-8D04-1154A03401F8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754DD93-3744-19D4-75AF-DDAF26A3F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9F27D52-49B6-821D-4B70-379B5ED9A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6662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B60CDE-A254-93CF-627B-8AAD19447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BA51C34-C104-882B-3EED-F5B986343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41D4427-E3CB-7D03-1EAE-B9689C272B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612CED0-06B3-3D01-C7F4-805FCDD2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80AD2-E251-43AE-BE2F-CD2567B2475F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0C38F8D-416A-50A1-4575-9EFF5B69A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31EB2C4-5001-9BA0-24DA-447434F9A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098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86AED9-0C91-E5DD-93A1-872C8759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A11170C-D957-87B4-4CEB-886DB4B391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4AC6E9F-44B0-66D1-01F9-9BE74D4D93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6E7CC58-9FE6-7DFF-E778-4E50CA83B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F998D-3AE3-45A5-BDA5-DD4D5FD0AA01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0260370-3074-8A85-9B91-5A2CBE4A1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D5EC3C-23F9-5DD7-7688-71BC5D19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099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C86530-6F3F-4A93-D3FF-F9EECB78B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DDAA1C2-9086-03A3-4232-7284933C1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D6F1124-5381-E436-3B22-A666CBCFBA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78DEF-E6DF-401C-8CA1-E218D9A6294D}" type="datetime1">
              <a:rPr lang="ru-RU" smtClean="0"/>
              <a:t>17.03.2023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F52090-48DA-0B15-D62E-B34851A68A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DA3609-E9E2-32C3-7451-362648D635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8A4CC-DB1A-4E48-BE73-26B8EB6F528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964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Трапеция 16">
            <a:extLst>
              <a:ext uri="{FF2B5EF4-FFF2-40B4-BE49-F238E27FC236}">
                <a16:creationId xmlns="" xmlns:a16="http://schemas.microsoft.com/office/drawing/2014/main" id="{C7F1AB2C-856E-C073-F42B-BEF175470293}"/>
              </a:ext>
            </a:extLst>
          </p:cNvPr>
          <p:cNvSpPr/>
          <p:nvPr/>
        </p:nvSpPr>
        <p:spPr bwMode="auto">
          <a:xfrm rot="10800000">
            <a:off x="0" y="-26497"/>
            <a:ext cx="12192000" cy="610599"/>
          </a:xfrm>
          <a:prstGeom prst="trapezoid">
            <a:avLst>
              <a:gd name="adj" fmla="val 3618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708" y="-23314"/>
            <a:ext cx="558017" cy="558017"/>
          </a:xfrm>
          <a:prstGeom prst="rect">
            <a:avLst/>
          </a:prstGeom>
        </p:spPr>
      </p:pic>
      <p:sp>
        <p:nvSpPr>
          <p:cNvPr id="21" name="Заголовок 1">
            <a:extLst>
              <a:ext uri="{FF2B5EF4-FFF2-40B4-BE49-F238E27FC236}">
                <a16:creationId xmlns:a16="http://schemas.microsoft.com/office/drawing/2014/main" xmlns="" id="{F0A51417-B5AF-4C46-8610-0C416E818157}"/>
              </a:ext>
            </a:extLst>
          </p:cNvPr>
          <p:cNvSpPr txBox="1">
            <a:spLocks/>
          </p:cNvSpPr>
          <p:nvPr/>
        </p:nvSpPr>
        <p:spPr>
          <a:xfrm>
            <a:off x="7457725" y="40179"/>
            <a:ext cx="4089240" cy="359871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 defTabSz="909517" rtl="0" eaLnBrk="1" latinLnBrk="0" hangingPunct="1">
              <a:lnSpc>
                <a:spcPts val="3400"/>
              </a:lnSpc>
              <a:spcBef>
                <a:spcPct val="0"/>
              </a:spcBef>
              <a:buNone/>
              <a:defRPr sz="3200" b="0" i="0" kern="0" baseline="0">
                <a:solidFill>
                  <a:schemeClr val="bg1"/>
                </a:solidFill>
                <a:latin typeface="Montserrat Medium" pitchFamily="2" charset="77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ts val="1400"/>
              </a:lnSpc>
            </a:pPr>
            <a:r>
              <a:rPr lang="ru-RU" sz="1500" b="1" dirty="0" smtClean="0"/>
              <a:t>ПРАВИТЕЛЬСТВО САМАРСКОЙ </a:t>
            </a:r>
            <a:r>
              <a:rPr lang="ru-RU" sz="1500" b="1" baseline="0" dirty="0" smtClean="0"/>
              <a:t>ОБЛАСТИ</a:t>
            </a:r>
            <a:endParaRPr lang="ru-RU" sz="15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3204" y="584103"/>
            <a:ext cx="1188007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-5" dirty="0">
                <a:solidFill>
                  <a:schemeClr val="bg1"/>
                </a:solidFill>
              </a:rPr>
              <a:t>ОСНОВНЫЕ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ВОЗМОЖНОСТИ в рамках проекта «ВОЗВРАЩЕНИЕ. ОТПУСК»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0" name="object 16"/>
          <p:cNvSpPr txBox="1"/>
          <p:nvPr/>
        </p:nvSpPr>
        <p:spPr>
          <a:xfrm>
            <a:off x="232057" y="1780031"/>
            <a:ext cx="346249" cy="1296544"/>
          </a:xfrm>
          <a:prstGeom prst="rect">
            <a:avLst/>
          </a:prstGeom>
          <a:solidFill>
            <a:srgbClr val="00578A"/>
          </a:solidFill>
          <a:ln w="12191">
            <a:solidFill>
              <a:srgbClr val="2E528F"/>
            </a:solidFill>
          </a:ln>
        </p:spPr>
        <p:txBody>
          <a:bodyPr vert="vert270" wrap="square" lIns="0" tIns="0" rIns="0" bIns="0" rtlCol="0">
            <a:spAutoFit/>
          </a:bodyPr>
          <a:lstStyle/>
          <a:p>
            <a:pPr marL="180000">
              <a:lnSpc>
                <a:spcPts val="2705"/>
              </a:lnSpc>
            </a:pPr>
            <a:r>
              <a:rPr lang="ru-RU" sz="2000" b="1" dirty="0" smtClean="0">
                <a:solidFill>
                  <a:srgbClr val="FFFFFF"/>
                </a:solidFill>
                <a:latin typeface="Calibri"/>
                <a:cs typeface="Calibri"/>
              </a:rPr>
              <a:t>Помощь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17"/>
          <p:cNvSpPr txBox="1"/>
          <p:nvPr/>
        </p:nvSpPr>
        <p:spPr>
          <a:xfrm>
            <a:off x="232057" y="3169920"/>
            <a:ext cx="361315" cy="2516505"/>
          </a:xfrm>
          <a:prstGeom prst="rect">
            <a:avLst/>
          </a:prstGeom>
          <a:solidFill>
            <a:srgbClr val="C55A11"/>
          </a:solidFill>
          <a:ln w="12191">
            <a:solidFill>
              <a:srgbClr val="2E528F"/>
            </a:solidFill>
          </a:ln>
        </p:spPr>
        <p:txBody>
          <a:bodyPr vert="vert270" wrap="square" lIns="0" tIns="0" rIns="0" bIns="0" rtlCol="0">
            <a:spAutoFit/>
          </a:bodyPr>
          <a:lstStyle/>
          <a:p>
            <a:pPr marL="373380">
              <a:lnSpc>
                <a:spcPts val="2705"/>
              </a:lnSpc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Суть</a:t>
            </a:r>
            <a:r>
              <a:rPr sz="24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помощи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object 4"/>
          <p:cNvSpPr txBox="1"/>
          <p:nvPr/>
        </p:nvSpPr>
        <p:spPr>
          <a:xfrm>
            <a:off x="774187" y="1775079"/>
            <a:ext cx="1824355" cy="1297791"/>
          </a:xfrm>
          <a:prstGeom prst="rect">
            <a:avLst/>
          </a:prstGeom>
          <a:solidFill>
            <a:srgbClr val="00578A"/>
          </a:solidFill>
          <a:ln w="12191">
            <a:solidFill>
              <a:srgbClr val="2E528F"/>
            </a:solidFill>
          </a:ln>
        </p:spPr>
        <p:txBody>
          <a:bodyPr vert="horz" wrap="square" lIns="0" tIns="63500" rIns="0" bIns="0" rtlCol="0">
            <a:spAutoFit/>
          </a:bodyPr>
          <a:lstStyle/>
          <a:p>
            <a:pPr marL="201295" marR="193675" indent="-1270" algn="ctr">
              <a:lnSpc>
                <a:spcPct val="100000"/>
              </a:lnSpc>
            </a:pPr>
            <a:endParaRPr lang="ru-RU" sz="900" b="1" spc="-5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201295" marR="193675" indent="-1270" algn="ctr">
              <a:lnSpc>
                <a:spcPct val="100000"/>
              </a:lnSpc>
            </a:pPr>
            <a:r>
              <a:rPr lang="ru-RU" sz="1600" b="1" spc="-5" dirty="0" smtClean="0">
                <a:solidFill>
                  <a:srgbClr val="FFFFFF"/>
                </a:solidFill>
                <a:latin typeface="Calibri"/>
                <a:cs typeface="Calibri"/>
              </a:rPr>
              <a:t>Встреча по прибытию в отпуск</a:t>
            </a:r>
          </a:p>
          <a:p>
            <a:pPr marL="201295" marR="193675" indent="-1270" algn="ctr">
              <a:lnSpc>
                <a:spcPct val="100000"/>
              </a:lnSpc>
              <a:spcBef>
                <a:spcPts val="5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13" name="object 5"/>
          <p:cNvSpPr txBox="1"/>
          <p:nvPr/>
        </p:nvSpPr>
        <p:spPr>
          <a:xfrm>
            <a:off x="2699573" y="1778887"/>
            <a:ext cx="1830705" cy="1297791"/>
          </a:xfrm>
          <a:prstGeom prst="rect">
            <a:avLst/>
          </a:prstGeom>
          <a:solidFill>
            <a:srgbClr val="00578A"/>
          </a:solidFill>
          <a:ln w="12192">
            <a:solidFill>
              <a:srgbClr val="2E528F"/>
            </a:solidFill>
          </a:ln>
        </p:spPr>
        <p:txBody>
          <a:bodyPr vert="horz" wrap="square" lIns="0" tIns="63500" rIns="0" bIns="0" rtlCol="0">
            <a:spAutoFit/>
          </a:bodyPr>
          <a:lstStyle/>
          <a:p>
            <a:pPr marL="111125" marR="102235" algn="ctr">
              <a:lnSpc>
                <a:spcPct val="100000"/>
              </a:lnSpc>
              <a:spcBef>
                <a:spcPts val="500"/>
              </a:spcBef>
            </a:pPr>
            <a:r>
              <a:rPr lang="ru-RU" sz="1600" b="1" spc="-5" dirty="0" smtClean="0">
                <a:solidFill>
                  <a:srgbClr val="FFFFFF"/>
                </a:solidFill>
                <a:latin typeface="Calibri"/>
                <a:cs typeface="Calibri"/>
              </a:rPr>
              <a:t>Возможность организации совместного отпуска с семьей </a:t>
            </a:r>
            <a:endParaRPr lang="ru-RU" sz="1600" b="1" spc="-5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11125" marR="102235" algn="ctr">
              <a:lnSpc>
                <a:spcPct val="100000"/>
              </a:lnSpc>
              <a:spcBef>
                <a:spcPts val="500"/>
              </a:spcBef>
            </a:pPr>
            <a:endParaRPr lang="ru-RU" sz="1200" b="1" spc="-5" dirty="0" smtClean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4" name="object 6"/>
          <p:cNvSpPr txBox="1"/>
          <p:nvPr/>
        </p:nvSpPr>
        <p:spPr>
          <a:xfrm>
            <a:off x="4642103" y="1780031"/>
            <a:ext cx="1758950" cy="1295868"/>
          </a:xfrm>
          <a:prstGeom prst="rect">
            <a:avLst/>
          </a:prstGeom>
          <a:solidFill>
            <a:srgbClr val="00578A"/>
          </a:solidFill>
          <a:ln w="12192">
            <a:solidFill>
              <a:srgbClr val="2E528F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263525" marR="254000" algn="ctr">
              <a:lnSpc>
                <a:spcPct val="100000"/>
              </a:lnSpc>
              <a:spcBef>
                <a:spcPts val="505"/>
              </a:spcBef>
            </a:pPr>
            <a:r>
              <a:rPr lang="ru-RU" sz="1600" b="1" spc="-5" dirty="0" smtClean="0">
                <a:solidFill>
                  <a:srgbClr val="FFFFFF"/>
                </a:solidFill>
                <a:latin typeface="Calibri"/>
                <a:cs typeface="Calibri"/>
              </a:rPr>
              <a:t>Получение при </a:t>
            </a:r>
            <a:r>
              <a:rPr lang="ru-RU" sz="1600" b="1" spc="-5" dirty="0" err="1" smtClean="0">
                <a:solidFill>
                  <a:srgbClr val="FFFFFF"/>
                </a:solidFill>
                <a:latin typeface="Calibri"/>
                <a:cs typeface="Calibri"/>
              </a:rPr>
              <a:t>необхо-димости</a:t>
            </a:r>
            <a:r>
              <a:rPr lang="ru-RU" sz="1600" b="1" spc="-5" dirty="0" smtClean="0">
                <a:solidFill>
                  <a:srgbClr val="FFFFFF"/>
                </a:solidFill>
                <a:latin typeface="Calibri"/>
                <a:cs typeface="Calibri"/>
              </a:rPr>
              <a:t> медицинской помощи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6" name="object 8"/>
          <p:cNvSpPr txBox="1"/>
          <p:nvPr/>
        </p:nvSpPr>
        <p:spPr>
          <a:xfrm>
            <a:off x="6523607" y="1789556"/>
            <a:ext cx="1676400" cy="1231106"/>
          </a:xfrm>
          <a:prstGeom prst="rect">
            <a:avLst/>
          </a:prstGeom>
          <a:solidFill>
            <a:srgbClr val="00578A"/>
          </a:solidFill>
          <a:ln w="12192">
            <a:solidFill>
              <a:srgbClr val="2E528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5" dirty="0" smtClean="0">
                <a:solidFill>
                  <a:srgbClr val="FFFFFF"/>
                </a:solidFill>
                <a:latin typeface="Calibri"/>
                <a:cs typeface="Calibri"/>
              </a:rPr>
              <a:t>Возможность участия в образовательно-патриотических мероприятиях</a:t>
            </a:r>
            <a:endParaRPr sz="1600" b="1" spc="-5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sp>
        <p:nvSpPr>
          <p:cNvPr id="18" name="object 9"/>
          <p:cNvSpPr txBox="1"/>
          <p:nvPr/>
        </p:nvSpPr>
        <p:spPr>
          <a:xfrm>
            <a:off x="8273540" y="1789556"/>
            <a:ext cx="1606550" cy="1231106"/>
          </a:xfrm>
          <a:prstGeom prst="rect">
            <a:avLst/>
          </a:prstGeom>
          <a:solidFill>
            <a:srgbClr val="00578A"/>
          </a:solidFill>
          <a:ln w="12192">
            <a:solidFill>
              <a:srgbClr val="2E528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5" dirty="0">
                <a:solidFill>
                  <a:srgbClr val="FFFFFF"/>
                </a:solidFill>
                <a:cs typeface="Calibri"/>
              </a:rPr>
              <a:t>Возможность участия в </a:t>
            </a:r>
            <a:r>
              <a:rPr lang="ru-RU" sz="1600" b="1" spc="-5" dirty="0" smtClean="0">
                <a:solidFill>
                  <a:srgbClr val="FFFFFF"/>
                </a:solidFill>
                <a:cs typeface="Calibri"/>
              </a:rPr>
              <a:t>культурно-спортивных мероприятиях</a:t>
            </a:r>
            <a:endParaRPr lang="ru-RU" sz="1600" b="1" spc="-5" dirty="0">
              <a:solidFill>
                <a:srgbClr val="FFFFFF"/>
              </a:solidFill>
              <a:cs typeface="Calibri"/>
            </a:endParaRPr>
          </a:p>
        </p:txBody>
      </p:sp>
      <p:sp>
        <p:nvSpPr>
          <p:cNvPr id="19" name="object 10"/>
          <p:cNvSpPr txBox="1"/>
          <p:nvPr/>
        </p:nvSpPr>
        <p:spPr>
          <a:xfrm>
            <a:off x="774188" y="3169919"/>
            <a:ext cx="1824354" cy="2939266"/>
          </a:xfrm>
          <a:prstGeom prst="rect">
            <a:avLst/>
          </a:prstGeom>
          <a:solidFill>
            <a:srgbClr val="C55A11"/>
          </a:solidFill>
          <a:ln w="12191">
            <a:solidFill>
              <a:srgbClr val="2E528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1125" indent="155575">
              <a:lnSpc>
                <a:spcPct val="100000"/>
              </a:lnSpc>
              <a:buChar char="-"/>
              <a:tabLst>
                <a:tab pos="85725" algn="l"/>
              </a:tabLst>
            </a:pPr>
            <a:r>
              <a:rPr lang="ru-RU" sz="1400" spc="-1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Вручение продуктового набора для организации семейного торжества</a:t>
            </a:r>
          </a:p>
          <a:p>
            <a:pPr marL="111125" indent="155575">
              <a:lnSpc>
                <a:spcPct val="100000"/>
              </a:lnSpc>
              <a:buChar char="-"/>
              <a:tabLst>
                <a:tab pos="85725" algn="l"/>
              </a:tabLst>
            </a:pPr>
            <a:r>
              <a:rPr lang="ru-RU" sz="1500" spc="-15" smtClean="0">
                <a:solidFill>
                  <a:srgbClr val="FFFFFF"/>
                </a:solidFill>
                <a:latin typeface="Times New Roman"/>
                <a:cs typeface="Times New Roman"/>
              </a:rPr>
              <a:t>Телефоны координаторов </a:t>
            </a:r>
            <a:endParaRPr lang="ru-RU" sz="1500" spc="-15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90170">
              <a:lnSpc>
                <a:spcPct val="100000"/>
              </a:lnSpc>
              <a:tabLst>
                <a:tab pos="203200" algn="l"/>
              </a:tabLst>
            </a:pPr>
            <a:r>
              <a:rPr lang="ru-RU" sz="1500" spc="-15" dirty="0" smtClean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lang="en-US" sz="1500" spc="-15" dirty="0" smtClean="0">
                <a:solidFill>
                  <a:srgbClr val="FFFFFF"/>
                </a:solidFill>
                <a:latin typeface="Times New Roman"/>
                <a:cs typeface="Times New Roman"/>
              </a:rPr>
              <a:t>8 </a:t>
            </a:r>
            <a:r>
              <a:rPr lang="ru-RU" sz="1500" spc="-15" dirty="0" smtClean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lang="ru-RU" sz="1500" spc="-15" dirty="0" smtClean="0">
                <a:solidFill>
                  <a:srgbClr val="FFFFFF"/>
                </a:solidFill>
                <a:latin typeface="Times New Roman"/>
                <a:cs typeface="Times New Roman"/>
              </a:rPr>
              <a:t>84660)4-20-31 Агафонова  Наталья Геннадьевна</a:t>
            </a:r>
          </a:p>
          <a:p>
            <a:pPr marL="90170">
              <a:lnSpc>
                <a:spcPct val="100000"/>
              </a:lnSpc>
              <a:tabLst>
                <a:tab pos="203200" algn="l"/>
              </a:tabLst>
            </a:pPr>
            <a:r>
              <a:rPr lang="ru-RU" sz="15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1500" spc="-15" dirty="0">
                <a:solidFill>
                  <a:srgbClr val="FFFFFF"/>
                </a:solidFill>
                <a:latin typeface="Times New Roman"/>
                <a:cs typeface="Times New Roman"/>
              </a:rPr>
              <a:t>8 </a:t>
            </a:r>
            <a:r>
              <a:rPr lang="ru-RU" sz="1500" spc="-15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lang="ru-RU" sz="1500" spc="-15" dirty="0" smtClean="0">
                <a:solidFill>
                  <a:srgbClr val="FFFFFF"/>
                </a:solidFill>
                <a:latin typeface="Times New Roman"/>
                <a:cs typeface="Times New Roman"/>
              </a:rPr>
              <a:t>84660)2-42-52 Михайлова Наталья Александровна </a:t>
            </a:r>
            <a:endParaRPr lang="ru-RU" sz="1500" spc="-15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90170">
              <a:lnSpc>
                <a:spcPct val="100000"/>
              </a:lnSpc>
              <a:tabLst>
                <a:tab pos="203200" algn="l"/>
              </a:tabLst>
            </a:pPr>
            <a:endParaRPr lang="ru-RU" sz="1500" spc="-15" dirty="0" smtClean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22" name="object 11"/>
          <p:cNvSpPr txBox="1"/>
          <p:nvPr/>
        </p:nvSpPr>
        <p:spPr>
          <a:xfrm>
            <a:off x="2699572" y="3178682"/>
            <a:ext cx="1830705" cy="2526717"/>
          </a:xfrm>
          <a:prstGeom prst="rect">
            <a:avLst/>
          </a:prstGeom>
          <a:solidFill>
            <a:srgbClr val="C55A11"/>
          </a:solidFill>
          <a:ln w="12192">
            <a:solidFill>
              <a:srgbClr val="2E528F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54000" marR="131445">
              <a:spcBef>
                <a:spcPts val="600"/>
              </a:spcBef>
              <a:tabLst>
                <a:tab pos="203200" algn="l"/>
              </a:tabLst>
            </a:pPr>
            <a:r>
              <a:rPr lang="ru-RU" sz="149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Предоставление возможности: женам получить отпуск одновременно </a:t>
            </a:r>
            <a:r>
              <a:rPr lang="ru-RU" sz="1490" spc="-25" dirty="0">
                <a:solidFill>
                  <a:srgbClr val="FFFFFF"/>
                </a:solidFill>
                <a:latin typeface="Times New Roman"/>
                <a:cs typeface="Times New Roman"/>
              </a:rPr>
              <a:t>с отпуском участников </a:t>
            </a:r>
            <a:r>
              <a:rPr lang="ru-RU" sz="149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СВО, школьникам из таких </a:t>
            </a:r>
            <a:r>
              <a:rPr lang="ru-RU" sz="1490" spc="-25" dirty="0">
                <a:solidFill>
                  <a:srgbClr val="FFFFFF"/>
                </a:solidFill>
                <a:latin typeface="Times New Roman"/>
                <a:cs typeface="Times New Roman"/>
              </a:rPr>
              <a:t>семей </a:t>
            </a:r>
            <a:r>
              <a:rPr lang="ru-RU" sz="149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- временного </a:t>
            </a:r>
            <a:r>
              <a:rPr lang="ru-RU" sz="1490" spc="-25" dirty="0">
                <a:solidFill>
                  <a:srgbClr val="FFFFFF"/>
                </a:solidFill>
                <a:latin typeface="Times New Roman"/>
                <a:cs typeface="Times New Roman"/>
              </a:rPr>
              <a:t>отсутствия на очных </a:t>
            </a:r>
            <a:r>
              <a:rPr lang="ru-RU" sz="149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занятиях</a:t>
            </a:r>
            <a:endParaRPr sz="1490" spc="-25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24" name="object 12"/>
          <p:cNvSpPr txBox="1"/>
          <p:nvPr/>
        </p:nvSpPr>
        <p:spPr>
          <a:xfrm>
            <a:off x="4643373" y="3169920"/>
            <a:ext cx="1757680" cy="2464777"/>
          </a:xfrm>
          <a:prstGeom prst="rect">
            <a:avLst/>
          </a:prstGeom>
          <a:solidFill>
            <a:srgbClr val="C55A11"/>
          </a:solidFill>
          <a:ln w="12191">
            <a:solidFill>
              <a:srgbClr val="2E528F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marL="72000">
              <a:lnSpc>
                <a:spcPct val="100000"/>
              </a:lnSpc>
              <a:spcBef>
                <a:spcPts val="20"/>
              </a:spcBef>
            </a:pPr>
            <a:r>
              <a:rPr lang="ru-RU" sz="152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Военнослужащие могут обратиться в </a:t>
            </a:r>
            <a:r>
              <a:rPr lang="ru-RU" sz="1520" spc="-25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мед.организации</a:t>
            </a:r>
            <a:r>
              <a:rPr lang="ru-RU" sz="152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подведомственные Минобороны РФ,</a:t>
            </a:r>
          </a:p>
          <a:p>
            <a:pPr marL="72000">
              <a:lnSpc>
                <a:spcPct val="100000"/>
              </a:lnSpc>
              <a:spcBef>
                <a:spcPts val="20"/>
              </a:spcBef>
            </a:pPr>
            <a:r>
              <a:rPr lang="ru-RU" sz="152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при развитии .</a:t>
            </a:r>
            <a:r>
              <a:rPr lang="ru-RU" sz="1520" spc="-25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жизнеугоражающих</a:t>
            </a:r>
            <a:r>
              <a:rPr lang="ru-RU" sz="152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 ситуаций – в другие мед. организации Самарской области </a:t>
            </a:r>
          </a:p>
          <a:p>
            <a:pPr marL="72000">
              <a:lnSpc>
                <a:spcPct val="100000"/>
              </a:lnSpc>
              <a:spcBef>
                <a:spcPts val="20"/>
              </a:spcBef>
            </a:pPr>
            <a:endParaRPr lang="ru-RU" sz="800" spc="-25" dirty="0" smtClean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26" name="object 14"/>
          <p:cNvSpPr txBox="1"/>
          <p:nvPr/>
        </p:nvSpPr>
        <p:spPr>
          <a:xfrm>
            <a:off x="6523607" y="3194682"/>
            <a:ext cx="1684020" cy="2459006"/>
          </a:xfrm>
          <a:prstGeom prst="rect">
            <a:avLst/>
          </a:prstGeom>
          <a:solidFill>
            <a:srgbClr val="C55A11"/>
          </a:solidFill>
          <a:ln w="12192">
            <a:solidFill>
              <a:srgbClr val="2E528F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36000"/>
            <a:r>
              <a:rPr lang="ru-RU" sz="145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Приглашение участников СВО в родную школу (СПО), в школу (СПО), в которой обучается ребенок, для встреч с учителя-ми и учащимися, участия в </a:t>
            </a:r>
            <a:r>
              <a:rPr lang="ru-RU" sz="1450" spc="-25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воспита</a:t>
            </a:r>
            <a:r>
              <a:rPr lang="ru-RU" sz="145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-тельных </a:t>
            </a:r>
            <a:r>
              <a:rPr lang="ru-RU" sz="1450" spc="-25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мероприя-тиях</a:t>
            </a:r>
            <a:r>
              <a:rPr lang="ru-RU" sz="145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 с учащимися</a:t>
            </a:r>
            <a:endParaRPr lang="ru-RU" sz="1450" spc="-25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2057" y="5829300"/>
            <a:ext cx="11819733" cy="781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25" marR="102235" algn="ctr">
              <a:lnSpc>
                <a:spcPct val="100000"/>
              </a:lnSpc>
              <a:spcBef>
                <a:spcPts val="500"/>
              </a:spcBef>
            </a:pPr>
            <a:r>
              <a:rPr lang="ru-RU" b="1" dirty="0" smtClean="0"/>
              <a:t>Психологическая помощь</a:t>
            </a:r>
            <a:r>
              <a:rPr lang="en-US" b="1" dirty="0" smtClean="0"/>
              <a:t> </a:t>
            </a:r>
            <a:r>
              <a:rPr lang="ru-RU" b="1" dirty="0" smtClean="0"/>
              <a:t>для участника СВО и членов его семьи анонимно </a:t>
            </a:r>
            <a:r>
              <a:rPr lang="ru-RU" b="1" dirty="0"/>
              <a:t>по телефону доверия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8-800-100-2115</a:t>
            </a:r>
            <a:r>
              <a:rPr lang="ru-RU" b="1" dirty="0"/>
              <a:t>, 8(846) </a:t>
            </a:r>
            <a:r>
              <a:rPr lang="ru-RU" b="1" dirty="0" smtClean="0"/>
              <a:t>958-22-58</a:t>
            </a:r>
            <a:r>
              <a:rPr lang="ru-RU" b="1" dirty="0"/>
              <a:t>, 8(846) </a:t>
            </a:r>
            <a:r>
              <a:rPr lang="ru-RU" b="1" dirty="0" smtClean="0"/>
              <a:t>958-66-66</a:t>
            </a:r>
            <a:endParaRPr lang="ru-RU" b="1" dirty="0">
              <a:cs typeface="Calibri"/>
            </a:endParaRPr>
          </a:p>
        </p:txBody>
      </p:sp>
      <p:sp>
        <p:nvSpPr>
          <p:cNvPr id="28" name="object 14"/>
          <p:cNvSpPr txBox="1"/>
          <p:nvPr/>
        </p:nvSpPr>
        <p:spPr>
          <a:xfrm>
            <a:off x="8295257" y="3194682"/>
            <a:ext cx="1584833" cy="2435923"/>
          </a:xfrm>
          <a:prstGeom prst="rect">
            <a:avLst/>
          </a:prstGeom>
          <a:solidFill>
            <a:srgbClr val="C55A11"/>
          </a:solidFill>
          <a:ln w="12192">
            <a:solidFill>
              <a:srgbClr val="2E528F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36000"/>
            <a:endParaRPr lang="ru-RU" sz="400" spc="-25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 marL="72000"/>
            <a:r>
              <a:rPr lang="ru-RU" sz="150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Предоставление </a:t>
            </a:r>
            <a:r>
              <a:rPr lang="ru-RU" sz="1500" spc="-25" dirty="0">
                <a:solidFill>
                  <a:srgbClr val="FFFFFF"/>
                </a:solidFill>
                <a:latin typeface="Times New Roman"/>
                <a:cs typeface="Times New Roman"/>
              </a:rPr>
              <a:t>бесплатных билетов на спектакли и концерты, а также </a:t>
            </a:r>
            <a:r>
              <a:rPr lang="ru-RU" sz="150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посещение </a:t>
            </a:r>
            <a:r>
              <a:rPr lang="ru-RU" sz="1500" spc="-25" dirty="0">
                <a:solidFill>
                  <a:srgbClr val="FFFFFF"/>
                </a:solidFill>
                <a:latin typeface="Times New Roman"/>
                <a:cs typeface="Times New Roman"/>
              </a:rPr>
              <a:t>официальных физкультурных и спортивных </a:t>
            </a:r>
            <a:r>
              <a:rPr lang="ru-RU" sz="150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мероприятий</a:t>
            </a:r>
          </a:p>
          <a:p>
            <a:pPr marL="72000">
              <a:lnSpc>
                <a:spcPct val="50000"/>
              </a:lnSpc>
            </a:pPr>
            <a:endParaRPr lang="ru-RU" sz="800" spc="-25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25" name="object 9"/>
          <p:cNvSpPr txBox="1"/>
          <p:nvPr/>
        </p:nvSpPr>
        <p:spPr>
          <a:xfrm>
            <a:off x="10032490" y="1819722"/>
            <a:ext cx="1606550" cy="1231106"/>
          </a:xfrm>
          <a:prstGeom prst="rect">
            <a:avLst/>
          </a:prstGeom>
          <a:solidFill>
            <a:srgbClr val="00578A"/>
          </a:solidFill>
          <a:ln w="12192">
            <a:solidFill>
              <a:srgbClr val="2E528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5" dirty="0">
                <a:solidFill>
                  <a:srgbClr val="FFFFFF"/>
                </a:solidFill>
                <a:cs typeface="Calibri"/>
              </a:rPr>
              <a:t>Возможность </a:t>
            </a:r>
            <a:r>
              <a:rPr lang="ru-RU" sz="1600" b="1" spc="-5" dirty="0" smtClean="0">
                <a:solidFill>
                  <a:srgbClr val="FFFFFF"/>
                </a:solidFill>
                <a:cs typeface="Calibri"/>
              </a:rPr>
              <a:t>организации семейного отдыха</a:t>
            </a:r>
          </a:p>
          <a:p>
            <a:pPr algn="ctr">
              <a:lnSpc>
                <a:spcPct val="100000"/>
              </a:lnSpc>
            </a:pPr>
            <a:endParaRPr lang="ru-RU" sz="1600" b="1" spc="-5" dirty="0">
              <a:solidFill>
                <a:srgbClr val="FFFFFF"/>
              </a:solidFill>
              <a:cs typeface="Calibri"/>
            </a:endParaRPr>
          </a:p>
        </p:txBody>
      </p:sp>
      <p:sp>
        <p:nvSpPr>
          <p:cNvPr id="27" name="object 14"/>
          <p:cNvSpPr txBox="1"/>
          <p:nvPr/>
        </p:nvSpPr>
        <p:spPr>
          <a:xfrm>
            <a:off x="10054207" y="3224848"/>
            <a:ext cx="1584833" cy="2374368"/>
          </a:xfrm>
          <a:prstGeom prst="rect">
            <a:avLst/>
          </a:prstGeom>
          <a:solidFill>
            <a:srgbClr val="C55A11"/>
          </a:solidFill>
          <a:ln w="12192">
            <a:solidFill>
              <a:srgbClr val="2E528F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 marL="72000"/>
            <a:r>
              <a:rPr lang="ru-RU" sz="1460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Предоставление семейных льготных путевок в формате «Тур выходного дня», организация различных экскурсий и прогулок для участника СВО и членов семьи </a:t>
            </a:r>
          </a:p>
          <a:p>
            <a:pPr marL="72000"/>
            <a:endParaRPr lang="ru-RU" sz="800" spc="-25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762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1993</TotalTime>
  <Words>197</Words>
  <Application>Microsoft Office PowerPoint</Application>
  <PresentationFormat>Широкоэкранный</PresentationFormat>
  <Paragraphs>23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Montserrat Medium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Апполинария Уланова</dc:creator>
  <cp:lastModifiedBy>Марина Дубова</cp:lastModifiedBy>
  <cp:revision>417</cp:revision>
  <cp:lastPrinted>2023-03-10T09:22:47Z</cp:lastPrinted>
  <dcterms:created xsi:type="dcterms:W3CDTF">2022-11-09T09:32:07Z</dcterms:created>
  <dcterms:modified xsi:type="dcterms:W3CDTF">2023-03-17T04:20:44Z</dcterms:modified>
</cp:coreProperties>
</file>