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57" r:id="rId1"/>
    <p:sldMasterId id="2147483664" r:id="rId2"/>
  </p:sldMasterIdLst>
  <p:notesMasterIdLst>
    <p:notesMasterId r:id="rId13"/>
  </p:notesMasterIdLst>
  <p:handoutMasterIdLst>
    <p:handoutMasterId r:id="rId14"/>
  </p:handoutMasterIdLst>
  <p:sldIdLst>
    <p:sldId id="1862" r:id="rId3"/>
    <p:sldId id="257" r:id="rId4"/>
    <p:sldId id="1944" r:id="rId5"/>
    <p:sldId id="1928" r:id="rId6"/>
    <p:sldId id="1929" r:id="rId7"/>
    <p:sldId id="1979" r:id="rId8"/>
    <p:sldId id="1903" r:id="rId9"/>
    <p:sldId id="1911" r:id="rId10"/>
    <p:sldId id="261" r:id="rId11"/>
    <p:sldId id="1951" r:id="rId12"/>
  </p:sldIdLst>
  <p:sldSz cx="9144000" cy="51181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1544"/>
    <a:srgbClr val="D71957"/>
    <a:srgbClr val="6B32F6"/>
    <a:srgbClr val="4342AF"/>
    <a:srgbClr val="352B8D"/>
    <a:srgbClr val="4941BA"/>
    <a:srgbClr val="4434B9"/>
    <a:srgbClr val="EA0056"/>
    <a:srgbClr val="302683"/>
    <a:srgbClr val="494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5755" autoAdjust="0"/>
  </p:normalViewPr>
  <p:slideViewPr>
    <p:cSldViewPr snapToGrid="0">
      <p:cViewPr>
        <p:scale>
          <a:sx n="125" d="100"/>
          <a:sy n="125" d="100"/>
        </p:scale>
        <p:origin x="-82" y="34"/>
      </p:cViewPr>
      <p:guideLst>
        <p:guide orient="horz" pos="16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BEF2BEC-C665-424E-BBE7-355AF21148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46" cy="497838"/>
          </a:xfrm>
          <a:prstGeom prst="rect">
            <a:avLst/>
          </a:prstGeom>
        </p:spPr>
        <p:txBody>
          <a:bodyPr vert="horz" lIns="91293" tIns="45647" rIns="91293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3DB934A-2C5E-4405-8A46-CE8B1A3908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744" y="1"/>
            <a:ext cx="2946345" cy="497838"/>
          </a:xfrm>
          <a:prstGeom prst="rect">
            <a:avLst/>
          </a:prstGeom>
        </p:spPr>
        <p:txBody>
          <a:bodyPr vert="horz" lIns="91293" tIns="45647" rIns="91293" bIns="45647" rtlCol="0"/>
          <a:lstStyle>
            <a:lvl1pPr algn="r">
              <a:defRPr sz="1200"/>
            </a:lvl1pPr>
          </a:lstStyle>
          <a:p>
            <a:fld id="{C1D65F0F-37F4-4B9D-9C74-137F2C3A8BC9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481624B-FE80-4427-8967-128A29F12A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388"/>
            <a:ext cx="2946346" cy="497838"/>
          </a:xfrm>
          <a:prstGeom prst="rect">
            <a:avLst/>
          </a:prstGeom>
        </p:spPr>
        <p:txBody>
          <a:bodyPr vert="horz" lIns="91293" tIns="45647" rIns="91293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062E6C1-3382-4374-9043-32420E7AAE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744" y="9430388"/>
            <a:ext cx="2946345" cy="497838"/>
          </a:xfrm>
          <a:prstGeom prst="rect">
            <a:avLst/>
          </a:prstGeom>
        </p:spPr>
        <p:txBody>
          <a:bodyPr vert="horz" lIns="91293" tIns="45647" rIns="91293" bIns="45647" rtlCol="0" anchor="b"/>
          <a:lstStyle>
            <a:lvl1pPr algn="r">
              <a:defRPr sz="1200"/>
            </a:lvl1pPr>
          </a:lstStyle>
          <a:p>
            <a:fld id="{0BE0245E-662C-492D-8015-1E9335FA9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7704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76200" y="744538"/>
            <a:ext cx="6648450" cy="3721100"/>
          </a:xfrm>
          <a:prstGeom prst="rect">
            <a:avLst/>
          </a:prstGeom>
        </p:spPr>
        <p:txBody>
          <a:bodyPr lIns="91293" tIns="45647" rIns="91293" bIns="45647"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906359" y="4715908"/>
            <a:ext cx="4984961" cy="4467701"/>
          </a:xfrm>
          <a:prstGeom prst="rect">
            <a:avLst/>
          </a:prstGeom>
        </p:spPr>
        <p:txBody>
          <a:bodyPr lIns="91293" tIns="45647" rIns="91293" bIns="45647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206844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060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977636-28BB-D643-9F19-F56A24494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0383" y="4247441"/>
            <a:ext cx="1341100" cy="64824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8A9B833-4D9E-0347-8B41-1B6E8141B68F}"/>
              </a:ext>
            </a:extLst>
          </p:cNvPr>
          <p:cNvSpPr/>
          <p:nvPr userDrawn="1"/>
        </p:nvSpPr>
        <p:spPr>
          <a:xfrm>
            <a:off x="0" y="0"/>
            <a:ext cx="9144000" cy="3959919"/>
          </a:xfrm>
          <a:prstGeom prst="rect">
            <a:avLst/>
          </a:prstGeom>
          <a:solidFill>
            <a:srgbClr val="C115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43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B3FE99ED-11E6-FA4E-8D5D-E70D93E5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60" y="1714209"/>
            <a:ext cx="4606612" cy="144796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26" b="1" i="0">
                <a:solidFill>
                  <a:schemeClr val="bg1"/>
                </a:solidFill>
                <a:latin typeface="PRAGMATICA SLAB EXTRABOLD" panose="02060503020206020404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C3CE5D0B-8291-EB4D-B736-AEBA85155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7127" y="4258459"/>
            <a:ext cx="3868340" cy="614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93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marL="341208" indent="0">
              <a:buNone/>
              <a:defRPr sz="1493" b="1"/>
            </a:lvl2pPr>
            <a:lvl3pPr marL="682417" indent="0">
              <a:buNone/>
              <a:defRPr sz="1343" b="1"/>
            </a:lvl3pPr>
            <a:lvl4pPr marL="1023625" indent="0">
              <a:buNone/>
              <a:defRPr sz="1194" b="1"/>
            </a:lvl4pPr>
            <a:lvl5pPr marL="1364833" indent="0">
              <a:buNone/>
              <a:defRPr sz="1194" b="1"/>
            </a:lvl5pPr>
            <a:lvl6pPr marL="1706042" indent="0">
              <a:buNone/>
              <a:defRPr sz="1194" b="1"/>
            </a:lvl6pPr>
            <a:lvl7pPr marL="2047250" indent="0">
              <a:buNone/>
              <a:defRPr sz="1194" b="1"/>
            </a:lvl7pPr>
            <a:lvl8pPr marL="2388459" indent="0">
              <a:buNone/>
              <a:defRPr sz="1194" b="1"/>
            </a:lvl8pPr>
            <a:lvl9pPr marL="2729667" indent="0">
              <a:buNone/>
              <a:defRPr sz="11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1227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rgbClr val="0016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42EDBA7-99EE-DD48-B037-A0567FB18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60" y="330160"/>
            <a:ext cx="7581632" cy="9892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26" b="0" i="0">
                <a:solidFill>
                  <a:schemeClr val="bg1"/>
                </a:solidFill>
                <a:latin typeface="PRAGMATICA SLAB MEDIUM" panose="02060503020206020404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DAE82684-9EEA-954A-9B98-177840B702D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082576" y="2340290"/>
            <a:ext cx="1726574" cy="277781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1419" b="0" i="0">
                <a:solidFill>
                  <a:schemeClr val="bg1"/>
                </a:solidFill>
                <a:latin typeface="PRAGMATICA SLAB BOOK" panose="02060503020206020404" pitchFamily="18" charset="0"/>
              </a:defRPr>
            </a:lvl1pPr>
            <a:lvl2pPr marL="341208" indent="0">
              <a:buNone/>
              <a:defRPr sz="1493" b="1"/>
            </a:lvl2pPr>
            <a:lvl3pPr marL="682417" indent="0">
              <a:buNone/>
              <a:defRPr sz="1343" b="1"/>
            </a:lvl3pPr>
            <a:lvl4pPr marL="1023625" indent="0">
              <a:buNone/>
              <a:defRPr sz="1194" b="1"/>
            </a:lvl4pPr>
            <a:lvl5pPr marL="1364833" indent="0">
              <a:buNone/>
              <a:defRPr sz="1194" b="1"/>
            </a:lvl5pPr>
            <a:lvl6pPr marL="1706042" indent="0">
              <a:buNone/>
              <a:defRPr sz="1194" b="1"/>
            </a:lvl6pPr>
            <a:lvl7pPr marL="2047250" indent="0">
              <a:buNone/>
              <a:defRPr sz="1194" b="1"/>
            </a:lvl7pPr>
            <a:lvl8pPr marL="2388459" indent="0">
              <a:buNone/>
              <a:defRPr sz="1194" b="1"/>
            </a:lvl8pPr>
            <a:lvl9pPr marL="2729667" indent="0">
              <a:buNone/>
              <a:defRPr sz="1194" b="1"/>
            </a:lvl9pPr>
          </a:lstStyle>
          <a:p>
            <a:pPr lvl="0"/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6839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solidFill>
          <a:srgbClr val="F2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6334091-E497-EF45-B2DE-1D294F6FF0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04700" y="324192"/>
            <a:ext cx="995363" cy="481128"/>
          </a:xfrm>
          <a:prstGeom prst="rect">
            <a:avLst/>
          </a:prstGeom>
        </p:spPr>
      </p:pic>
      <p:sp>
        <p:nvSpPr>
          <p:cNvPr id="3" name="Параллелограмм 3">
            <a:extLst>
              <a:ext uri="{FF2B5EF4-FFF2-40B4-BE49-F238E27FC236}">
                <a16:creationId xmlns:a16="http://schemas.microsoft.com/office/drawing/2014/main" xmlns="" id="{8712A34B-552C-1145-AC46-941224260DF1}"/>
              </a:ext>
            </a:extLst>
          </p:cNvPr>
          <p:cNvSpPr/>
          <p:nvPr userDrawn="1"/>
        </p:nvSpPr>
        <p:spPr>
          <a:xfrm>
            <a:off x="-10262" y="156596"/>
            <a:ext cx="2239853" cy="367402"/>
          </a:xfrm>
          <a:custGeom>
            <a:avLst/>
            <a:gdLst>
              <a:gd name="connsiteX0" fmla="*/ 0 w 7251291"/>
              <a:gd name="connsiteY0" fmla="*/ 1150374 h 1150374"/>
              <a:gd name="connsiteX1" fmla="*/ 685795 w 7251291"/>
              <a:gd name="connsiteY1" fmla="*/ 0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44245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29497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22123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71135"/>
              <a:gd name="connsiteX1" fmla="*/ 7369 w 7251291"/>
              <a:gd name="connsiteY1" fmla="*/ 22123 h 1171135"/>
              <a:gd name="connsiteX2" fmla="*/ 7251291 w 7251291"/>
              <a:gd name="connsiteY2" fmla="*/ 0 h 1171135"/>
              <a:gd name="connsiteX3" fmla="*/ 6354734 w 7251291"/>
              <a:gd name="connsiteY3" fmla="*/ 1171135 h 1171135"/>
              <a:gd name="connsiteX4" fmla="*/ 0 w 7251291"/>
              <a:gd name="connsiteY4" fmla="*/ 1150374 h 1171135"/>
              <a:gd name="connsiteX0" fmla="*/ 0 w 7251291"/>
              <a:gd name="connsiteY0" fmla="*/ 1150374 h 1181515"/>
              <a:gd name="connsiteX1" fmla="*/ 7369 w 7251291"/>
              <a:gd name="connsiteY1" fmla="*/ 22123 h 1181515"/>
              <a:gd name="connsiteX2" fmla="*/ 7251291 w 7251291"/>
              <a:gd name="connsiteY2" fmla="*/ 0 h 1181515"/>
              <a:gd name="connsiteX3" fmla="*/ 6228277 w 7251291"/>
              <a:gd name="connsiteY3" fmla="*/ 1181515 h 1181515"/>
              <a:gd name="connsiteX4" fmla="*/ 0 w 7251291"/>
              <a:gd name="connsiteY4" fmla="*/ 1150374 h 1181515"/>
              <a:gd name="connsiteX0" fmla="*/ 0 w 7251291"/>
              <a:gd name="connsiteY0" fmla="*/ 1150374 h 1181515"/>
              <a:gd name="connsiteX1" fmla="*/ 7369 w 7251291"/>
              <a:gd name="connsiteY1" fmla="*/ 22123 h 1181515"/>
              <a:gd name="connsiteX2" fmla="*/ 7251291 w 7251291"/>
              <a:gd name="connsiteY2" fmla="*/ 0 h 1181515"/>
              <a:gd name="connsiteX3" fmla="*/ 6340685 w 7251291"/>
              <a:gd name="connsiteY3" fmla="*/ 1181515 h 1181515"/>
              <a:gd name="connsiteX4" fmla="*/ 0 w 7251291"/>
              <a:gd name="connsiteY4" fmla="*/ 1150374 h 1181515"/>
              <a:gd name="connsiteX0" fmla="*/ 0 w 7251291"/>
              <a:gd name="connsiteY0" fmla="*/ 1150374 h 1150374"/>
              <a:gd name="connsiteX1" fmla="*/ 7369 w 7251291"/>
              <a:gd name="connsiteY1" fmla="*/ 22123 h 1150374"/>
              <a:gd name="connsiteX2" fmla="*/ 7251291 w 7251291"/>
              <a:gd name="connsiteY2" fmla="*/ 0 h 1150374"/>
              <a:gd name="connsiteX3" fmla="*/ 6330180 w 7251291"/>
              <a:gd name="connsiteY3" fmla="*/ 1142710 h 1150374"/>
              <a:gd name="connsiteX4" fmla="*/ 0 w 7251291"/>
              <a:gd name="connsiteY4" fmla="*/ 1150374 h 1150374"/>
              <a:gd name="connsiteX0" fmla="*/ 0 w 7258316"/>
              <a:gd name="connsiteY0" fmla="*/ 1155564 h 1155564"/>
              <a:gd name="connsiteX1" fmla="*/ 14394 w 7258316"/>
              <a:gd name="connsiteY1" fmla="*/ 22123 h 1155564"/>
              <a:gd name="connsiteX2" fmla="*/ 7258316 w 7258316"/>
              <a:gd name="connsiteY2" fmla="*/ 0 h 1155564"/>
              <a:gd name="connsiteX3" fmla="*/ 6337205 w 7258316"/>
              <a:gd name="connsiteY3" fmla="*/ 1142710 h 1155564"/>
              <a:gd name="connsiteX4" fmla="*/ 0 w 7258316"/>
              <a:gd name="connsiteY4" fmla="*/ 1155564 h 1155564"/>
              <a:gd name="connsiteX0" fmla="*/ 0 w 7258316"/>
              <a:gd name="connsiteY0" fmla="*/ 1155564 h 1155564"/>
              <a:gd name="connsiteX1" fmla="*/ 14394 w 7258316"/>
              <a:gd name="connsiteY1" fmla="*/ 22123 h 1155564"/>
              <a:gd name="connsiteX2" fmla="*/ 7258316 w 7258316"/>
              <a:gd name="connsiteY2" fmla="*/ 0 h 1155564"/>
              <a:gd name="connsiteX3" fmla="*/ 6327124 w 7258316"/>
              <a:gd name="connsiteY3" fmla="*/ 1153881 h 1155564"/>
              <a:gd name="connsiteX4" fmla="*/ 0 w 7258316"/>
              <a:gd name="connsiteY4" fmla="*/ 1155564 h 115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8316" h="1155564">
                <a:moveTo>
                  <a:pt x="0" y="1155564"/>
                </a:moveTo>
                <a:cubicBezTo>
                  <a:pt x="2456" y="786854"/>
                  <a:pt x="11938" y="390833"/>
                  <a:pt x="14394" y="22123"/>
                </a:cubicBezTo>
                <a:lnTo>
                  <a:pt x="7258316" y="0"/>
                </a:lnTo>
                <a:lnTo>
                  <a:pt x="6327124" y="1153881"/>
                </a:lnTo>
                <a:lnTo>
                  <a:pt x="0" y="1155564"/>
                </a:lnTo>
                <a:close/>
              </a:path>
            </a:pathLst>
          </a:custGeom>
          <a:solidFill>
            <a:srgbClr val="CC0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43"/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xmlns="" id="{BE8E1BE9-AB5B-1746-9379-68FD0531274D}"/>
              </a:ext>
            </a:extLst>
          </p:cNvPr>
          <p:cNvSpPr/>
          <p:nvPr userDrawn="1"/>
        </p:nvSpPr>
        <p:spPr>
          <a:xfrm>
            <a:off x="-9727" y="510551"/>
            <a:ext cx="3361049" cy="367402"/>
          </a:xfrm>
          <a:custGeom>
            <a:avLst/>
            <a:gdLst>
              <a:gd name="connsiteX0" fmla="*/ 0 w 7251291"/>
              <a:gd name="connsiteY0" fmla="*/ 1150374 h 1150374"/>
              <a:gd name="connsiteX1" fmla="*/ 685795 w 7251291"/>
              <a:gd name="connsiteY1" fmla="*/ 0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44245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29497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0 w 7251291"/>
              <a:gd name="connsiteY0" fmla="*/ 1150374 h 1150374"/>
              <a:gd name="connsiteX1" fmla="*/ 7369 w 7251291"/>
              <a:gd name="connsiteY1" fmla="*/ 22123 h 1150374"/>
              <a:gd name="connsiteX2" fmla="*/ 7251291 w 7251291"/>
              <a:gd name="connsiteY2" fmla="*/ 0 h 1150374"/>
              <a:gd name="connsiteX3" fmla="*/ 6565496 w 7251291"/>
              <a:gd name="connsiteY3" fmla="*/ 1150374 h 1150374"/>
              <a:gd name="connsiteX4" fmla="*/ 0 w 7251291"/>
              <a:gd name="connsiteY4" fmla="*/ 1150374 h 1150374"/>
              <a:gd name="connsiteX0" fmla="*/ 254 w 7251545"/>
              <a:gd name="connsiteY0" fmla="*/ 1150374 h 1150374"/>
              <a:gd name="connsiteX1" fmla="*/ 774 w 7251545"/>
              <a:gd name="connsiteY1" fmla="*/ 25548 h 1150374"/>
              <a:gd name="connsiteX2" fmla="*/ 7251545 w 7251545"/>
              <a:gd name="connsiteY2" fmla="*/ 0 h 1150374"/>
              <a:gd name="connsiteX3" fmla="*/ 6565750 w 7251545"/>
              <a:gd name="connsiteY3" fmla="*/ 1150374 h 1150374"/>
              <a:gd name="connsiteX4" fmla="*/ 254 w 7251545"/>
              <a:gd name="connsiteY4" fmla="*/ 1150374 h 1150374"/>
              <a:gd name="connsiteX0" fmla="*/ 3387 w 7254678"/>
              <a:gd name="connsiteY0" fmla="*/ 1150374 h 1150374"/>
              <a:gd name="connsiteX1" fmla="*/ 483 w 7254678"/>
              <a:gd name="connsiteY1" fmla="*/ 22124 h 1150374"/>
              <a:gd name="connsiteX2" fmla="*/ 7254678 w 7254678"/>
              <a:gd name="connsiteY2" fmla="*/ 0 h 1150374"/>
              <a:gd name="connsiteX3" fmla="*/ 6568883 w 7254678"/>
              <a:gd name="connsiteY3" fmla="*/ 1150374 h 1150374"/>
              <a:gd name="connsiteX4" fmla="*/ 3387 w 7254678"/>
              <a:gd name="connsiteY4" fmla="*/ 1150374 h 1150374"/>
              <a:gd name="connsiteX0" fmla="*/ 3387 w 7254678"/>
              <a:gd name="connsiteY0" fmla="*/ 1155648 h 1155648"/>
              <a:gd name="connsiteX1" fmla="*/ 483 w 7254678"/>
              <a:gd name="connsiteY1" fmla="*/ 0 h 1155648"/>
              <a:gd name="connsiteX2" fmla="*/ 7254678 w 7254678"/>
              <a:gd name="connsiteY2" fmla="*/ 5274 h 1155648"/>
              <a:gd name="connsiteX3" fmla="*/ 6568883 w 7254678"/>
              <a:gd name="connsiteY3" fmla="*/ 1155648 h 1155648"/>
              <a:gd name="connsiteX4" fmla="*/ 3387 w 7254678"/>
              <a:gd name="connsiteY4" fmla="*/ 1155648 h 115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678" h="1155648">
                <a:moveTo>
                  <a:pt x="3387" y="1155648"/>
                </a:moveTo>
                <a:cubicBezTo>
                  <a:pt x="5843" y="786938"/>
                  <a:pt x="-1973" y="368710"/>
                  <a:pt x="483" y="0"/>
                </a:cubicBezTo>
                <a:lnTo>
                  <a:pt x="7254678" y="5274"/>
                </a:lnTo>
                <a:lnTo>
                  <a:pt x="6568883" y="1155648"/>
                </a:lnTo>
                <a:lnTo>
                  <a:pt x="3387" y="1155648"/>
                </a:lnTo>
                <a:close/>
              </a:path>
            </a:pathLst>
          </a:custGeom>
          <a:solidFill>
            <a:srgbClr val="001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43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2175A1-CE9D-DF4C-9A8B-7D73433F5CA8}"/>
              </a:ext>
            </a:extLst>
          </p:cNvPr>
          <p:cNvSpPr txBox="1"/>
          <p:nvPr userDrawn="1"/>
        </p:nvSpPr>
        <p:spPr>
          <a:xfrm>
            <a:off x="160897" y="2796673"/>
            <a:ext cx="1150885" cy="234286"/>
          </a:xfrm>
          <a:prstGeom prst="rect">
            <a:avLst/>
          </a:prstGeom>
        </p:spPr>
        <p:txBody>
          <a:bodyPr anchor="ctr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Наименование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7411F3-1174-194F-9156-B18B57A51C1F}"/>
              </a:ext>
            </a:extLst>
          </p:cNvPr>
          <p:cNvSpPr txBox="1"/>
          <p:nvPr userDrawn="1"/>
        </p:nvSpPr>
        <p:spPr>
          <a:xfrm>
            <a:off x="134766" y="225574"/>
            <a:ext cx="1545392" cy="23428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821" dirty="0">
                <a:solidFill>
                  <a:schemeClr val="bg1"/>
                </a:solidFill>
                <a:latin typeface="Pragmatica Slab Book" panose="02060503020206020404" pitchFamily="18" charset="0"/>
              </a:rPr>
              <a:t>Категория:</a:t>
            </a:r>
            <a:endParaRPr lang="ru-RU" sz="821" b="1" dirty="0">
              <a:solidFill>
                <a:schemeClr val="bg1"/>
              </a:solidFill>
              <a:latin typeface="Pragmatica Slabserif" panose="020605030202060204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DB245D-6880-2E41-972F-8A5E1B61BB83}"/>
              </a:ext>
            </a:extLst>
          </p:cNvPr>
          <p:cNvSpPr txBox="1"/>
          <p:nvPr userDrawn="1"/>
        </p:nvSpPr>
        <p:spPr>
          <a:xfrm>
            <a:off x="160897" y="3921546"/>
            <a:ext cx="802583" cy="23428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Тираж, шт.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D9CCFF5-AFA0-F246-958F-7ECD19159A09}"/>
              </a:ext>
            </a:extLst>
          </p:cNvPr>
          <p:cNvSpPr txBox="1"/>
          <p:nvPr userDrawn="1"/>
        </p:nvSpPr>
        <p:spPr>
          <a:xfrm>
            <a:off x="160897" y="4201211"/>
            <a:ext cx="1176758" cy="234286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Цена за ед., без НДС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EF1430B-58C6-4449-A541-D61850D9895C}"/>
              </a:ext>
            </a:extLst>
          </p:cNvPr>
          <p:cNvSpPr txBox="1"/>
          <p:nvPr userDrawn="1"/>
        </p:nvSpPr>
        <p:spPr>
          <a:xfrm>
            <a:off x="160897" y="3655176"/>
            <a:ext cx="667532" cy="23428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Цвет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26C17A-C698-4648-A8E2-35B59497D0AB}"/>
              </a:ext>
            </a:extLst>
          </p:cNvPr>
          <p:cNvSpPr txBox="1"/>
          <p:nvPr userDrawn="1"/>
        </p:nvSpPr>
        <p:spPr>
          <a:xfrm>
            <a:off x="160897" y="3222348"/>
            <a:ext cx="1306823" cy="275631"/>
          </a:xfrm>
          <a:prstGeom prst="rect">
            <a:avLst/>
          </a:prstGeom>
        </p:spPr>
        <p:txBody>
          <a:bodyPr anchor="ctr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Характеристики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9CFFA5-B5B0-D243-9A7D-6BB19BBC4BD9}"/>
              </a:ext>
            </a:extLst>
          </p:cNvPr>
          <p:cNvSpPr txBox="1"/>
          <p:nvPr userDrawn="1"/>
        </p:nvSpPr>
        <p:spPr>
          <a:xfrm>
            <a:off x="160897" y="4730199"/>
            <a:ext cx="1518582" cy="275631"/>
          </a:xfrm>
          <a:prstGeom prst="rect">
            <a:avLst/>
          </a:prstGeom>
        </p:spPr>
        <p:txBody>
          <a:bodyPr anchor="ctr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Срок производства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609A8BC-7C69-8E4E-85AA-9981938C6643}"/>
              </a:ext>
            </a:extLst>
          </p:cNvPr>
          <p:cNvSpPr txBox="1"/>
          <p:nvPr userDrawn="1"/>
        </p:nvSpPr>
        <p:spPr>
          <a:xfrm>
            <a:off x="134766" y="580270"/>
            <a:ext cx="3352272" cy="234286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821" dirty="0">
                <a:solidFill>
                  <a:schemeClr val="bg1"/>
                </a:solidFill>
                <a:latin typeface="Pragmatica Slab Book" panose="02060503020206020404" pitchFamily="18" charset="0"/>
              </a:rPr>
              <a:t>Подкатегория:</a:t>
            </a:r>
            <a:endParaRPr lang="ru-RU" sz="821" b="1" dirty="0">
              <a:solidFill>
                <a:schemeClr val="bg1"/>
              </a:solidFill>
              <a:latin typeface="Pragmatica Slabserif" panose="020605030202060204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7B7B578-A842-104D-A6E1-A4F31ABD5A49}"/>
              </a:ext>
            </a:extLst>
          </p:cNvPr>
          <p:cNvSpPr txBox="1"/>
          <p:nvPr userDrawn="1"/>
        </p:nvSpPr>
        <p:spPr>
          <a:xfrm>
            <a:off x="160897" y="4480682"/>
            <a:ext cx="1285031" cy="234286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9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Book" panose="02060503020206020404" pitchFamily="18" charset="0"/>
              </a:rPr>
              <a:t>Цена за тираж, без НДС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AE93C196-2CF5-D245-8540-D2BF92114178}"/>
              </a:ext>
            </a:extLst>
          </p:cNvPr>
          <p:cNvGrpSpPr/>
          <p:nvPr userDrawn="1"/>
        </p:nvGrpSpPr>
        <p:grpSpPr>
          <a:xfrm>
            <a:off x="1493572" y="1278082"/>
            <a:ext cx="1742102" cy="3700309"/>
            <a:chOff x="1991428" y="1712565"/>
            <a:chExt cx="2322803" cy="4958231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261B7536-1F43-D348-8DE3-416D399515CF}"/>
                </a:ext>
              </a:extLst>
            </p:cNvPr>
            <p:cNvSpPr/>
            <p:nvPr/>
          </p:nvSpPr>
          <p:spPr>
            <a:xfrm>
              <a:off x="1992231" y="3747403"/>
              <a:ext cx="2322000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0045E78D-1281-D34C-9DD8-CECF4D699286}"/>
                </a:ext>
              </a:extLst>
            </p:cNvPr>
            <p:cNvSpPr/>
            <p:nvPr/>
          </p:nvSpPr>
          <p:spPr>
            <a:xfrm>
              <a:off x="1992231" y="4133881"/>
              <a:ext cx="2322000" cy="73714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716"/>
                </a:lnSpc>
              </a:pPr>
              <a:endParaRPr lang="ru-RU" sz="634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9726BBAD-9C4E-B743-8432-4DF902000965}"/>
                </a:ext>
              </a:extLst>
            </p:cNvPr>
            <p:cNvSpPr/>
            <p:nvPr/>
          </p:nvSpPr>
          <p:spPr>
            <a:xfrm>
              <a:off x="1997913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D61F0E28-8810-D54C-BFDE-4BDDE784253C}"/>
                </a:ext>
              </a:extLst>
            </p:cNvPr>
            <p:cNvSpPr/>
            <p:nvPr/>
          </p:nvSpPr>
          <p:spPr>
            <a:xfrm>
              <a:off x="2799779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2E375836-4295-EF44-BFC4-95EE31FC3C78}"/>
                </a:ext>
              </a:extLst>
            </p:cNvPr>
            <p:cNvSpPr/>
            <p:nvPr/>
          </p:nvSpPr>
          <p:spPr>
            <a:xfrm>
              <a:off x="3607120" y="5254677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6236CFB5-BC10-B64D-B099-226BEC00A472}"/>
                </a:ext>
              </a:extLst>
            </p:cNvPr>
            <p:cNvSpPr/>
            <p:nvPr/>
          </p:nvSpPr>
          <p:spPr>
            <a:xfrm>
              <a:off x="1991428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39DB13AF-FC1B-9348-9B1E-9BE0D561796E}"/>
                </a:ext>
              </a:extLst>
            </p:cNvPr>
            <p:cNvSpPr/>
            <p:nvPr/>
          </p:nvSpPr>
          <p:spPr>
            <a:xfrm>
              <a:off x="2799779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05559F46-0BB0-554A-9F22-2EA65CE0BBA3}"/>
                </a:ext>
              </a:extLst>
            </p:cNvPr>
            <p:cNvSpPr/>
            <p:nvPr/>
          </p:nvSpPr>
          <p:spPr>
            <a:xfrm>
              <a:off x="3607120" y="5629414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2ACBA538-AE82-A641-8BC5-761BE119EAB8}"/>
                </a:ext>
              </a:extLst>
            </p:cNvPr>
            <p:cNvSpPr/>
            <p:nvPr/>
          </p:nvSpPr>
          <p:spPr>
            <a:xfrm>
              <a:off x="1992231" y="6375001"/>
              <a:ext cx="2322000" cy="295795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44538579-9911-7A4D-B3D4-FC2501C587DA}"/>
                </a:ext>
              </a:extLst>
            </p:cNvPr>
            <p:cNvSpPr/>
            <p:nvPr/>
          </p:nvSpPr>
          <p:spPr>
            <a:xfrm>
              <a:off x="1991428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60AC2B00-EABC-DD47-BCA6-64D5318B62D9}"/>
                </a:ext>
              </a:extLst>
            </p:cNvPr>
            <p:cNvSpPr/>
            <p:nvPr/>
          </p:nvSpPr>
          <p:spPr>
            <a:xfrm>
              <a:off x="2799779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1BCA319D-61EB-0847-B5DE-86FC781FD0F1}"/>
                </a:ext>
              </a:extLst>
            </p:cNvPr>
            <p:cNvSpPr/>
            <p:nvPr/>
          </p:nvSpPr>
          <p:spPr>
            <a:xfrm>
              <a:off x="3607120" y="6003891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02C4DB53-84E4-F543-A654-56C482A5F5BC}"/>
                </a:ext>
              </a:extLst>
            </p:cNvPr>
            <p:cNvSpPr/>
            <p:nvPr/>
          </p:nvSpPr>
          <p:spPr>
            <a:xfrm>
              <a:off x="1992231" y="1712565"/>
              <a:ext cx="2322000" cy="1938301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E46D28F8-BEC9-7A48-8D67-DBE5B54AA4ED}"/>
              </a:ext>
            </a:extLst>
          </p:cNvPr>
          <p:cNvGrpSpPr/>
          <p:nvPr userDrawn="1"/>
        </p:nvGrpSpPr>
        <p:grpSpPr>
          <a:xfrm>
            <a:off x="3349919" y="1278082"/>
            <a:ext cx="1742102" cy="3700309"/>
            <a:chOff x="1991428" y="1712565"/>
            <a:chExt cx="2322803" cy="4958231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D797A4BA-07D3-E54E-836B-543B00ABF8F3}"/>
                </a:ext>
              </a:extLst>
            </p:cNvPr>
            <p:cNvSpPr/>
            <p:nvPr/>
          </p:nvSpPr>
          <p:spPr>
            <a:xfrm>
              <a:off x="1992231" y="3747403"/>
              <a:ext cx="2322000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5E7214B7-3C58-CD44-845B-303DDFCB1E8C}"/>
                </a:ext>
              </a:extLst>
            </p:cNvPr>
            <p:cNvSpPr/>
            <p:nvPr/>
          </p:nvSpPr>
          <p:spPr>
            <a:xfrm>
              <a:off x="1992231" y="4133881"/>
              <a:ext cx="2322000" cy="73714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716"/>
                </a:lnSpc>
              </a:pPr>
              <a:endParaRPr lang="ru-RU" sz="634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14166ADB-D032-A240-A34C-368904B73B00}"/>
                </a:ext>
              </a:extLst>
            </p:cNvPr>
            <p:cNvSpPr/>
            <p:nvPr/>
          </p:nvSpPr>
          <p:spPr>
            <a:xfrm>
              <a:off x="1997913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EEFFB868-0F75-E042-9F69-B91AE0FF5698}"/>
                </a:ext>
              </a:extLst>
            </p:cNvPr>
            <p:cNvSpPr/>
            <p:nvPr/>
          </p:nvSpPr>
          <p:spPr>
            <a:xfrm>
              <a:off x="2799779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58C13EB3-7F4A-0A4A-800A-EF88DC1AF20F}"/>
                </a:ext>
              </a:extLst>
            </p:cNvPr>
            <p:cNvSpPr/>
            <p:nvPr/>
          </p:nvSpPr>
          <p:spPr>
            <a:xfrm>
              <a:off x="3607120" y="5254677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2209CF92-B0CC-6843-913F-A3D66238CB68}"/>
                </a:ext>
              </a:extLst>
            </p:cNvPr>
            <p:cNvSpPr/>
            <p:nvPr/>
          </p:nvSpPr>
          <p:spPr>
            <a:xfrm>
              <a:off x="1991428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E191D747-046B-8F41-BAB1-99B3131DB611}"/>
                </a:ext>
              </a:extLst>
            </p:cNvPr>
            <p:cNvSpPr/>
            <p:nvPr/>
          </p:nvSpPr>
          <p:spPr>
            <a:xfrm>
              <a:off x="2799779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3446B6A4-82BE-024D-AA57-335D4DA40A6E}"/>
                </a:ext>
              </a:extLst>
            </p:cNvPr>
            <p:cNvSpPr/>
            <p:nvPr/>
          </p:nvSpPr>
          <p:spPr>
            <a:xfrm>
              <a:off x="3607120" y="5629414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3FC98295-E2A1-1B40-9E9A-EFCA49F62265}"/>
                </a:ext>
              </a:extLst>
            </p:cNvPr>
            <p:cNvSpPr/>
            <p:nvPr/>
          </p:nvSpPr>
          <p:spPr>
            <a:xfrm>
              <a:off x="1992231" y="6375001"/>
              <a:ext cx="2322000" cy="295795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7F9FB7E5-DE5D-9648-9937-E07B85143841}"/>
                </a:ext>
              </a:extLst>
            </p:cNvPr>
            <p:cNvSpPr/>
            <p:nvPr/>
          </p:nvSpPr>
          <p:spPr>
            <a:xfrm>
              <a:off x="1991428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5EF08BEF-C407-EF41-8AAE-B5C11ADDDADF}"/>
                </a:ext>
              </a:extLst>
            </p:cNvPr>
            <p:cNvSpPr/>
            <p:nvPr/>
          </p:nvSpPr>
          <p:spPr>
            <a:xfrm>
              <a:off x="2799779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D7B9669F-C91E-7F4E-AB07-AED083A5EB5B}"/>
                </a:ext>
              </a:extLst>
            </p:cNvPr>
            <p:cNvSpPr/>
            <p:nvPr/>
          </p:nvSpPr>
          <p:spPr>
            <a:xfrm>
              <a:off x="3607120" y="6003891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8CB5506D-60F8-1B4A-A537-F78591A417C4}"/>
                </a:ext>
              </a:extLst>
            </p:cNvPr>
            <p:cNvSpPr/>
            <p:nvPr/>
          </p:nvSpPr>
          <p:spPr>
            <a:xfrm>
              <a:off x="1992231" y="1712565"/>
              <a:ext cx="2322000" cy="1938301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520D0D26-6E63-7F49-B4E4-ECC1009921B3}"/>
              </a:ext>
            </a:extLst>
          </p:cNvPr>
          <p:cNvGrpSpPr/>
          <p:nvPr userDrawn="1"/>
        </p:nvGrpSpPr>
        <p:grpSpPr>
          <a:xfrm>
            <a:off x="5206267" y="1278082"/>
            <a:ext cx="1742102" cy="3700309"/>
            <a:chOff x="1991428" y="1712565"/>
            <a:chExt cx="2322803" cy="4958231"/>
          </a:xfrm>
        </p:grpSpPr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E2F6DF30-894C-B642-84FF-3E3E4F97A2DD}"/>
                </a:ext>
              </a:extLst>
            </p:cNvPr>
            <p:cNvSpPr/>
            <p:nvPr/>
          </p:nvSpPr>
          <p:spPr>
            <a:xfrm>
              <a:off x="1992231" y="3747403"/>
              <a:ext cx="2322000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5E5EB701-958A-1E4F-9502-E12D640696A7}"/>
                </a:ext>
              </a:extLst>
            </p:cNvPr>
            <p:cNvSpPr/>
            <p:nvPr/>
          </p:nvSpPr>
          <p:spPr>
            <a:xfrm>
              <a:off x="1992231" y="4133881"/>
              <a:ext cx="2322000" cy="73714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716"/>
                </a:lnSpc>
              </a:pPr>
              <a:endParaRPr lang="ru-RU" sz="634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xmlns="" id="{5BA5E77A-BD2E-C64B-B855-B518860D6EEC}"/>
                </a:ext>
              </a:extLst>
            </p:cNvPr>
            <p:cNvSpPr/>
            <p:nvPr/>
          </p:nvSpPr>
          <p:spPr>
            <a:xfrm>
              <a:off x="1997913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492D16CA-7184-9440-B7C5-827C988D570E}"/>
                </a:ext>
              </a:extLst>
            </p:cNvPr>
            <p:cNvSpPr/>
            <p:nvPr/>
          </p:nvSpPr>
          <p:spPr>
            <a:xfrm>
              <a:off x="2799779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51A07621-3E73-0844-B335-C2DBDFF512F6}"/>
                </a:ext>
              </a:extLst>
            </p:cNvPr>
            <p:cNvSpPr/>
            <p:nvPr/>
          </p:nvSpPr>
          <p:spPr>
            <a:xfrm>
              <a:off x="3607120" y="5254677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xmlns="" id="{7C6CDC24-32F3-E546-A2C9-FF375260ABC9}"/>
                </a:ext>
              </a:extLst>
            </p:cNvPr>
            <p:cNvSpPr/>
            <p:nvPr/>
          </p:nvSpPr>
          <p:spPr>
            <a:xfrm>
              <a:off x="1991428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25F0DE78-8857-1442-AD4F-2F786A05934D}"/>
                </a:ext>
              </a:extLst>
            </p:cNvPr>
            <p:cNvSpPr/>
            <p:nvPr/>
          </p:nvSpPr>
          <p:spPr>
            <a:xfrm>
              <a:off x="2799779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7C627A94-F9F5-B648-91D4-2A4F2E4BF536}"/>
                </a:ext>
              </a:extLst>
            </p:cNvPr>
            <p:cNvSpPr/>
            <p:nvPr/>
          </p:nvSpPr>
          <p:spPr>
            <a:xfrm>
              <a:off x="3607120" y="5629414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xmlns="" id="{2A28F747-4651-434E-8C12-BB3FBDA63758}"/>
                </a:ext>
              </a:extLst>
            </p:cNvPr>
            <p:cNvSpPr/>
            <p:nvPr/>
          </p:nvSpPr>
          <p:spPr>
            <a:xfrm>
              <a:off x="1992231" y="6375001"/>
              <a:ext cx="2322000" cy="295795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xmlns="" id="{2CDC5615-AB54-5942-818A-48C55BDE7F6F}"/>
                </a:ext>
              </a:extLst>
            </p:cNvPr>
            <p:cNvSpPr/>
            <p:nvPr/>
          </p:nvSpPr>
          <p:spPr>
            <a:xfrm>
              <a:off x="1991428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0D53E772-2BD1-D649-BDE4-1161930083EF}"/>
                </a:ext>
              </a:extLst>
            </p:cNvPr>
            <p:cNvSpPr/>
            <p:nvPr/>
          </p:nvSpPr>
          <p:spPr>
            <a:xfrm>
              <a:off x="2799779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xmlns="" id="{B6B6E3DF-CBC5-0643-9DA3-48DAC9134659}"/>
                </a:ext>
              </a:extLst>
            </p:cNvPr>
            <p:cNvSpPr/>
            <p:nvPr/>
          </p:nvSpPr>
          <p:spPr>
            <a:xfrm>
              <a:off x="3607120" y="6003891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xmlns="" id="{7AE9852D-5DCE-1942-8D7D-C3DAC6C69DF6}"/>
                </a:ext>
              </a:extLst>
            </p:cNvPr>
            <p:cNvSpPr/>
            <p:nvPr/>
          </p:nvSpPr>
          <p:spPr>
            <a:xfrm>
              <a:off x="1992231" y="1712565"/>
              <a:ext cx="2322000" cy="1938301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xmlns="" id="{487BBF57-0935-8446-B34B-A5ACF8EE7CD6}"/>
              </a:ext>
            </a:extLst>
          </p:cNvPr>
          <p:cNvGrpSpPr/>
          <p:nvPr userDrawn="1"/>
        </p:nvGrpSpPr>
        <p:grpSpPr>
          <a:xfrm>
            <a:off x="7062613" y="1278082"/>
            <a:ext cx="1742102" cy="3700309"/>
            <a:chOff x="1991428" y="1712565"/>
            <a:chExt cx="2322803" cy="4958231"/>
          </a:xfrm>
        </p:grpSpPr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xmlns="" id="{C41A3392-B0F5-1F40-9C1E-BCB67DEA6BD4}"/>
                </a:ext>
              </a:extLst>
            </p:cNvPr>
            <p:cNvSpPr/>
            <p:nvPr/>
          </p:nvSpPr>
          <p:spPr>
            <a:xfrm>
              <a:off x="1992231" y="3747403"/>
              <a:ext cx="2322000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xmlns="" id="{246FB200-8DD3-E345-B520-BB75A956F137}"/>
                </a:ext>
              </a:extLst>
            </p:cNvPr>
            <p:cNvSpPr/>
            <p:nvPr/>
          </p:nvSpPr>
          <p:spPr>
            <a:xfrm>
              <a:off x="1992231" y="4133881"/>
              <a:ext cx="2322000" cy="73714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716"/>
                </a:lnSpc>
              </a:pPr>
              <a:endParaRPr lang="ru-RU" sz="634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xmlns="" id="{D180E33D-84C8-EF47-B531-17A31D2ADC96}"/>
                </a:ext>
              </a:extLst>
            </p:cNvPr>
            <p:cNvSpPr/>
            <p:nvPr/>
          </p:nvSpPr>
          <p:spPr>
            <a:xfrm>
              <a:off x="1997913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xmlns="" id="{BE0FF83E-6A2D-EE4C-880E-24BDE10492D4}"/>
                </a:ext>
              </a:extLst>
            </p:cNvPr>
            <p:cNvSpPr/>
            <p:nvPr/>
          </p:nvSpPr>
          <p:spPr>
            <a:xfrm>
              <a:off x="2799779" y="5254677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xmlns="" id="{103BFE21-9CA2-F04E-971F-A4EA0BC9BDE7}"/>
                </a:ext>
              </a:extLst>
            </p:cNvPr>
            <p:cNvSpPr/>
            <p:nvPr/>
          </p:nvSpPr>
          <p:spPr>
            <a:xfrm>
              <a:off x="3607120" y="5254677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428CFCAE-DC7D-9D4E-9567-53EAE609674C}"/>
                </a:ext>
              </a:extLst>
            </p:cNvPr>
            <p:cNvSpPr/>
            <p:nvPr/>
          </p:nvSpPr>
          <p:spPr>
            <a:xfrm>
              <a:off x="1991428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xmlns="" id="{48DD131B-3B0B-CC4A-9C5F-7AD1FE314991}"/>
                </a:ext>
              </a:extLst>
            </p:cNvPr>
            <p:cNvSpPr/>
            <p:nvPr/>
          </p:nvSpPr>
          <p:spPr>
            <a:xfrm>
              <a:off x="2799779" y="5629414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xmlns="" id="{15D65DD2-5409-AF44-98D4-26AA55FC29BA}"/>
                </a:ext>
              </a:extLst>
            </p:cNvPr>
            <p:cNvSpPr/>
            <p:nvPr/>
          </p:nvSpPr>
          <p:spPr>
            <a:xfrm>
              <a:off x="3607120" y="5629414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xmlns="" id="{E9B654B8-F92C-4C42-805F-F63E53826145}"/>
                </a:ext>
              </a:extLst>
            </p:cNvPr>
            <p:cNvSpPr/>
            <p:nvPr/>
          </p:nvSpPr>
          <p:spPr>
            <a:xfrm>
              <a:off x="1992231" y="6375001"/>
              <a:ext cx="2322000" cy="295795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xmlns="" id="{3B4A876D-6A94-784F-972F-C27A2AD39DEF}"/>
                </a:ext>
              </a:extLst>
            </p:cNvPr>
            <p:cNvSpPr/>
            <p:nvPr/>
          </p:nvSpPr>
          <p:spPr>
            <a:xfrm>
              <a:off x="1991428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xmlns="" id="{F681ACA4-4633-AE4A-8100-FE9DBCE37BE4}"/>
                </a:ext>
              </a:extLst>
            </p:cNvPr>
            <p:cNvSpPr/>
            <p:nvPr/>
          </p:nvSpPr>
          <p:spPr>
            <a:xfrm>
              <a:off x="2799779" y="6003891"/>
              <a:ext cx="734942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xmlns="" id="{6A55BFDC-A9D0-7C4D-97A0-919934182CCB}"/>
                </a:ext>
              </a:extLst>
            </p:cNvPr>
            <p:cNvSpPr/>
            <p:nvPr/>
          </p:nvSpPr>
          <p:spPr>
            <a:xfrm>
              <a:off x="3607120" y="6003891"/>
              <a:ext cx="706137" cy="31393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endParaRPr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xmlns="" id="{7CE4FCDC-3E17-C14A-813F-AE87DABE71D6}"/>
                </a:ext>
              </a:extLst>
            </p:cNvPr>
            <p:cNvSpPr/>
            <p:nvPr/>
          </p:nvSpPr>
          <p:spPr>
            <a:xfrm>
              <a:off x="1992231" y="1712565"/>
              <a:ext cx="2322000" cy="1938301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746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SLAB MEDIUM" panose="02060503020206020404" pitchFamily="18" charset="0"/>
              </a:endParaRPr>
            </a:p>
          </p:txBody>
        </p:sp>
      </p:grpSp>
      <p:sp>
        <p:nvSpPr>
          <p:cNvPr id="88" name="Текст 87">
            <a:extLst>
              <a:ext uri="{FF2B5EF4-FFF2-40B4-BE49-F238E27FC236}">
                <a16:creationId xmlns:a16="http://schemas.microsoft.com/office/drawing/2014/main" xmlns="" id="{8C92AE4B-718F-E143-88B9-7314548923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98434" y="2798341"/>
            <a:ext cx="1736494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46" b="0" i="0">
                <a:latin typeface="PRAGMATICA SLAB MEDIUM" panose="02060503020206020404" pitchFamily="18" charset="0"/>
              </a:defRPr>
            </a:lvl1pPr>
          </a:lstStyle>
          <a:p>
            <a:pPr lvl="0"/>
            <a:r>
              <a:rPr lang="ru-RU" dirty="0" err="1"/>
              <a:t>Бомбер</a:t>
            </a:r>
            <a:endParaRPr lang="ru-RU" dirty="0"/>
          </a:p>
        </p:txBody>
      </p:sp>
      <p:sp>
        <p:nvSpPr>
          <p:cNvPr id="89" name="Текст 87">
            <a:extLst>
              <a:ext uri="{FF2B5EF4-FFF2-40B4-BE49-F238E27FC236}">
                <a16:creationId xmlns:a16="http://schemas.microsoft.com/office/drawing/2014/main" xmlns="" id="{0D265589-3007-664A-862E-8DAE1EBF93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8003" y="2798341"/>
            <a:ext cx="1748422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46" b="0" i="0">
                <a:latin typeface="PRAGMATICA SLAB MEDIUM" panose="02060503020206020404" pitchFamily="18" charset="0"/>
              </a:defRPr>
            </a:lvl1pPr>
          </a:lstStyle>
          <a:p>
            <a:pPr lvl="0"/>
            <a:r>
              <a:rPr lang="ru-RU" dirty="0" err="1"/>
              <a:t>Бомбер</a:t>
            </a:r>
            <a:endParaRPr lang="ru-RU" dirty="0"/>
          </a:p>
        </p:txBody>
      </p:sp>
      <p:sp>
        <p:nvSpPr>
          <p:cNvPr id="90" name="Текст 87">
            <a:extLst>
              <a:ext uri="{FF2B5EF4-FFF2-40B4-BE49-F238E27FC236}">
                <a16:creationId xmlns:a16="http://schemas.microsoft.com/office/drawing/2014/main" xmlns="" id="{0F7A0CDA-AF29-6F4F-A0BD-706F7DFE80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09371" y="2798341"/>
            <a:ext cx="1736494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46" b="0" i="0">
                <a:latin typeface="PRAGMATICA SLAB MEDIUM" panose="02060503020206020404" pitchFamily="18" charset="0"/>
              </a:defRPr>
            </a:lvl1pPr>
          </a:lstStyle>
          <a:p>
            <a:pPr lvl="0"/>
            <a:r>
              <a:rPr lang="ru-RU" dirty="0" err="1"/>
              <a:t>Бомбер</a:t>
            </a:r>
            <a:endParaRPr lang="ru-RU" dirty="0"/>
          </a:p>
        </p:txBody>
      </p:sp>
      <p:sp>
        <p:nvSpPr>
          <p:cNvPr id="91" name="Текст 87">
            <a:extLst>
              <a:ext uri="{FF2B5EF4-FFF2-40B4-BE49-F238E27FC236}">
                <a16:creationId xmlns:a16="http://schemas.microsoft.com/office/drawing/2014/main" xmlns="" id="{AD790C69-BF1F-DA4D-969E-C3C9346C24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67757" y="2798341"/>
            <a:ext cx="1736494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46" b="0" i="0">
                <a:latin typeface="PRAGMATICA SLAB MEDIUM" panose="02060503020206020404" pitchFamily="18" charset="0"/>
              </a:defRPr>
            </a:lvl1pPr>
          </a:lstStyle>
          <a:p>
            <a:pPr lvl="0"/>
            <a:r>
              <a:rPr lang="ru-RU" dirty="0" err="1"/>
              <a:t>Бомбер</a:t>
            </a:r>
            <a:endParaRPr lang="ru-RU" dirty="0"/>
          </a:p>
        </p:txBody>
      </p:sp>
      <p:sp>
        <p:nvSpPr>
          <p:cNvPr id="92" name="Текст 87">
            <a:extLst>
              <a:ext uri="{FF2B5EF4-FFF2-40B4-BE49-F238E27FC236}">
                <a16:creationId xmlns:a16="http://schemas.microsoft.com/office/drawing/2014/main" xmlns="" id="{67CC3064-CFB5-1740-AC2A-1DF49A0C25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9607" y="226021"/>
            <a:ext cx="968538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84" b="1" i="0">
                <a:solidFill>
                  <a:schemeClr val="bg1"/>
                </a:solidFill>
                <a:latin typeface="Pragmatica Slabserif" panose="02060503020206020404" pitchFamily="18" charset="0"/>
              </a:defRPr>
            </a:lvl1pPr>
          </a:lstStyle>
          <a:p>
            <a:pPr lvl="0"/>
            <a:r>
              <a:rPr lang="ru-RU" dirty="0"/>
              <a:t>Одежда</a:t>
            </a:r>
          </a:p>
        </p:txBody>
      </p:sp>
      <p:sp>
        <p:nvSpPr>
          <p:cNvPr id="93" name="Текст 87">
            <a:extLst>
              <a:ext uri="{FF2B5EF4-FFF2-40B4-BE49-F238E27FC236}">
                <a16:creationId xmlns:a16="http://schemas.microsoft.com/office/drawing/2014/main" xmlns="" id="{24DBF906-928B-3046-91D2-60E7A3EF2C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4340" y="586404"/>
            <a:ext cx="1977965" cy="23339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84" b="1" i="0">
                <a:solidFill>
                  <a:schemeClr val="bg1"/>
                </a:solidFill>
                <a:latin typeface="Pragmatica Slabserif" panose="02060503020206020404" pitchFamily="18" charset="0"/>
              </a:defRPr>
            </a:lvl1pPr>
          </a:lstStyle>
          <a:p>
            <a:pPr lvl="0"/>
            <a:r>
              <a:rPr lang="ru-RU" dirty="0"/>
              <a:t>Ценовой диапазон или </a:t>
            </a:r>
            <a:r>
              <a:rPr lang="en-US" dirty="0"/>
              <a:t>VIP/</a:t>
            </a:r>
            <a:r>
              <a:rPr lang="ru-RU" dirty="0"/>
              <a:t>не </a:t>
            </a:r>
            <a:r>
              <a:rPr lang="en-US" dirty="0"/>
              <a:t>VIP</a:t>
            </a:r>
            <a:endParaRPr lang="ru-RU" dirty="0"/>
          </a:p>
        </p:txBody>
      </p:sp>
      <p:sp>
        <p:nvSpPr>
          <p:cNvPr id="95" name="Текст 87">
            <a:extLst>
              <a:ext uri="{FF2B5EF4-FFF2-40B4-BE49-F238E27FC236}">
                <a16:creationId xmlns:a16="http://schemas.microsoft.com/office/drawing/2014/main" xmlns="" id="{6D827D38-C07B-2A4D-B241-1AAC278BD5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8434" y="3086018"/>
            <a:ext cx="1736494" cy="54037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597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 err="1"/>
              <a:t>Бобмер</a:t>
            </a:r>
            <a:r>
              <a:rPr lang="ru-RU" dirty="0"/>
              <a:t> по аналогии с </a:t>
            </a:r>
            <a:r>
              <a:rPr lang="ru-RU" dirty="0" err="1"/>
              <a:t>бобмером</a:t>
            </a:r>
            <a:r>
              <a:rPr lang="ru-RU" dirty="0"/>
              <a:t> </a:t>
            </a:r>
            <a:r>
              <a:rPr lang="en" dirty="0"/>
              <a:t>R KEEPER. </a:t>
            </a:r>
            <a:r>
              <a:rPr lang="ru-RU" dirty="0"/>
              <a:t>Материал: футер 3-х нитка, 320 гр. Турция. </a:t>
            </a:r>
            <a:r>
              <a:rPr lang="ru-RU" dirty="0" err="1"/>
              <a:t>Брендирование</a:t>
            </a:r>
            <a:r>
              <a:rPr lang="ru-RU" dirty="0"/>
              <a:t>: вышивка лого Почта Банк на груди до 10 см и на спине до 25 см. </a:t>
            </a:r>
          </a:p>
        </p:txBody>
      </p:sp>
      <p:sp>
        <p:nvSpPr>
          <p:cNvPr id="97" name="Текст 87">
            <a:extLst>
              <a:ext uri="{FF2B5EF4-FFF2-40B4-BE49-F238E27FC236}">
                <a16:creationId xmlns:a16="http://schemas.microsoft.com/office/drawing/2014/main" xmlns="" id="{2E59D6C0-D68D-4E4B-9887-A4B8E1846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8564" y="3086018"/>
            <a:ext cx="1736494" cy="54037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597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 err="1"/>
              <a:t>Бобмер</a:t>
            </a:r>
            <a:r>
              <a:rPr lang="ru-RU" dirty="0"/>
              <a:t> по аналогии с </a:t>
            </a:r>
            <a:r>
              <a:rPr lang="ru-RU" dirty="0" err="1"/>
              <a:t>бобмером</a:t>
            </a:r>
            <a:r>
              <a:rPr lang="ru-RU" dirty="0"/>
              <a:t> </a:t>
            </a:r>
            <a:r>
              <a:rPr lang="en" dirty="0"/>
              <a:t>R KEEPER. </a:t>
            </a:r>
            <a:r>
              <a:rPr lang="ru-RU" dirty="0"/>
              <a:t>Материал: футер 3-х нитка, 320 гр. Турция. </a:t>
            </a:r>
            <a:r>
              <a:rPr lang="ru-RU" dirty="0" err="1"/>
              <a:t>Брендирование</a:t>
            </a:r>
            <a:r>
              <a:rPr lang="ru-RU" dirty="0"/>
              <a:t>: вышивка лого Почта Банк на груди до 10 см и на спине до 25 см. </a:t>
            </a:r>
          </a:p>
        </p:txBody>
      </p:sp>
      <p:sp>
        <p:nvSpPr>
          <p:cNvPr id="98" name="Текст 87">
            <a:extLst>
              <a:ext uri="{FF2B5EF4-FFF2-40B4-BE49-F238E27FC236}">
                <a16:creationId xmlns:a16="http://schemas.microsoft.com/office/drawing/2014/main" xmlns="" id="{120195DE-F5CB-D34D-95BD-45E6239605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0061" y="3086018"/>
            <a:ext cx="1736494" cy="54037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597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 err="1"/>
              <a:t>Бобмер</a:t>
            </a:r>
            <a:r>
              <a:rPr lang="ru-RU" dirty="0"/>
              <a:t> по аналогии с </a:t>
            </a:r>
            <a:r>
              <a:rPr lang="ru-RU" dirty="0" err="1"/>
              <a:t>бобмером</a:t>
            </a:r>
            <a:r>
              <a:rPr lang="ru-RU" dirty="0"/>
              <a:t> </a:t>
            </a:r>
            <a:r>
              <a:rPr lang="en" dirty="0"/>
              <a:t>R KEEPER. </a:t>
            </a:r>
            <a:r>
              <a:rPr lang="ru-RU" dirty="0"/>
              <a:t>Материал: футер 3-х нитка, 320 гр. Турция. </a:t>
            </a:r>
            <a:r>
              <a:rPr lang="ru-RU" dirty="0" err="1"/>
              <a:t>Брендирование</a:t>
            </a:r>
            <a:r>
              <a:rPr lang="ru-RU" dirty="0"/>
              <a:t>: вышивка лого Почта Банк на груди до 10 см и на спине до 25 см. </a:t>
            </a:r>
          </a:p>
        </p:txBody>
      </p:sp>
      <p:sp>
        <p:nvSpPr>
          <p:cNvPr id="99" name="Текст 87">
            <a:extLst>
              <a:ext uri="{FF2B5EF4-FFF2-40B4-BE49-F238E27FC236}">
                <a16:creationId xmlns:a16="http://schemas.microsoft.com/office/drawing/2014/main" xmlns="" id="{734D6464-C341-E749-B304-578D6167F0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63688" y="3086018"/>
            <a:ext cx="1736494" cy="54037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597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 err="1"/>
              <a:t>Бобмер</a:t>
            </a:r>
            <a:r>
              <a:rPr lang="ru-RU" dirty="0"/>
              <a:t> по аналогии с </a:t>
            </a:r>
            <a:r>
              <a:rPr lang="ru-RU" dirty="0" err="1"/>
              <a:t>бобмером</a:t>
            </a:r>
            <a:r>
              <a:rPr lang="ru-RU" dirty="0"/>
              <a:t> </a:t>
            </a:r>
            <a:r>
              <a:rPr lang="en" dirty="0"/>
              <a:t>R KEEPER. </a:t>
            </a:r>
            <a:r>
              <a:rPr lang="ru-RU" dirty="0"/>
              <a:t>Материал: футер 3-х нитка, 320 гр. Турция. </a:t>
            </a:r>
            <a:r>
              <a:rPr lang="ru-RU" dirty="0" err="1"/>
              <a:t>Брендирование</a:t>
            </a:r>
            <a:r>
              <a:rPr lang="ru-RU" dirty="0"/>
              <a:t>: вышивка лого Почта Банк на груди до 10 см и на спине до 25 см. </a:t>
            </a:r>
          </a:p>
        </p:txBody>
      </p:sp>
      <p:sp>
        <p:nvSpPr>
          <p:cNvPr id="100" name="Текст 87">
            <a:extLst>
              <a:ext uri="{FF2B5EF4-FFF2-40B4-BE49-F238E27FC236}">
                <a16:creationId xmlns:a16="http://schemas.microsoft.com/office/drawing/2014/main" xmlns="" id="{56146A95-63F0-904B-BC05-1D3C98E69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99167" y="392651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200</a:t>
            </a:r>
          </a:p>
        </p:txBody>
      </p:sp>
      <p:sp>
        <p:nvSpPr>
          <p:cNvPr id="101" name="Текст 87">
            <a:extLst>
              <a:ext uri="{FF2B5EF4-FFF2-40B4-BE49-F238E27FC236}">
                <a16:creationId xmlns:a16="http://schemas.microsoft.com/office/drawing/2014/main" xmlns="" id="{00862FEB-9DAC-FC4C-95DE-5CB131A40A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00587" y="392651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500</a:t>
            </a:r>
          </a:p>
        </p:txBody>
      </p:sp>
      <p:sp>
        <p:nvSpPr>
          <p:cNvPr id="102" name="Текст 87">
            <a:extLst>
              <a:ext uri="{FF2B5EF4-FFF2-40B4-BE49-F238E27FC236}">
                <a16:creationId xmlns:a16="http://schemas.microsoft.com/office/drawing/2014/main" xmlns="" id="{EB33414C-B2ED-EA43-89B2-6ED410277C7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01234" y="3926519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1000</a:t>
            </a:r>
          </a:p>
        </p:txBody>
      </p:sp>
      <p:sp>
        <p:nvSpPr>
          <p:cNvPr id="103" name="Текст 87">
            <a:extLst>
              <a:ext uri="{FF2B5EF4-FFF2-40B4-BE49-F238E27FC236}">
                <a16:creationId xmlns:a16="http://schemas.microsoft.com/office/drawing/2014/main" xmlns="" id="{7EA1946D-021F-A04E-BE75-171C7391F08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99167" y="4205174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04" name="Текст 87">
            <a:extLst>
              <a:ext uri="{FF2B5EF4-FFF2-40B4-BE49-F238E27FC236}">
                <a16:creationId xmlns:a16="http://schemas.microsoft.com/office/drawing/2014/main" xmlns="" id="{6B97205A-D8D7-0042-9538-82736F98C8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02284" y="4205174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05" name="Текст 87">
            <a:extLst>
              <a:ext uri="{FF2B5EF4-FFF2-40B4-BE49-F238E27FC236}">
                <a16:creationId xmlns:a16="http://schemas.microsoft.com/office/drawing/2014/main" xmlns="" id="{AED9E314-326C-874B-82A0-0FDCD4DA6D1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02931" y="4205174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06" name="Текст 87">
            <a:extLst>
              <a:ext uri="{FF2B5EF4-FFF2-40B4-BE49-F238E27FC236}">
                <a16:creationId xmlns:a16="http://schemas.microsoft.com/office/drawing/2014/main" xmlns="" id="{839441FA-7500-4348-BC23-130E33F662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99167" y="448191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07" name="Текст 87">
            <a:extLst>
              <a:ext uri="{FF2B5EF4-FFF2-40B4-BE49-F238E27FC236}">
                <a16:creationId xmlns:a16="http://schemas.microsoft.com/office/drawing/2014/main" xmlns="" id="{E26AE06B-0E97-594D-B9A5-3B4503C8D1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97421" y="448191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08" name="Текст 87">
            <a:extLst>
              <a:ext uri="{FF2B5EF4-FFF2-40B4-BE49-F238E27FC236}">
                <a16:creationId xmlns:a16="http://schemas.microsoft.com/office/drawing/2014/main" xmlns="" id="{DA76A381-6C31-8F4B-8234-88A85F797D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02967" y="4481912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09" name="Текст 87">
            <a:extLst>
              <a:ext uri="{FF2B5EF4-FFF2-40B4-BE49-F238E27FC236}">
                <a16:creationId xmlns:a16="http://schemas.microsoft.com/office/drawing/2014/main" xmlns="" id="{68B7E7EF-4287-2041-8C39-70256A9C62A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98434" y="4758650"/>
            <a:ext cx="1733156" cy="21974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от 10 дней</a:t>
            </a:r>
          </a:p>
        </p:txBody>
      </p:sp>
      <p:sp>
        <p:nvSpPr>
          <p:cNvPr id="110" name="Текст 87">
            <a:extLst>
              <a:ext uri="{FF2B5EF4-FFF2-40B4-BE49-F238E27FC236}">
                <a16:creationId xmlns:a16="http://schemas.microsoft.com/office/drawing/2014/main" xmlns="" id="{A43973C8-3BA2-1D45-9FEE-95569516272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54754" y="3925508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200</a:t>
            </a:r>
          </a:p>
        </p:txBody>
      </p:sp>
      <p:sp>
        <p:nvSpPr>
          <p:cNvPr id="111" name="Текст 87">
            <a:extLst>
              <a:ext uri="{FF2B5EF4-FFF2-40B4-BE49-F238E27FC236}">
                <a16:creationId xmlns:a16="http://schemas.microsoft.com/office/drawing/2014/main" xmlns="" id="{A39F632C-D74B-7446-BE2B-475C64939B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956173" y="3925508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500</a:t>
            </a:r>
          </a:p>
        </p:txBody>
      </p:sp>
      <p:sp>
        <p:nvSpPr>
          <p:cNvPr id="112" name="Текст 87">
            <a:extLst>
              <a:ext uri="{FF2B5EF4-FFF2-40B4-BE49-F238E27FC236}">
                <a16:creationId xmlns:a16="http://schemas.microsoft.com/office/drawing/2014/main" xmlns="" id="{FCA567AA-E02C-7E49-8698-51FA0422904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56820" y="3925508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1000</a:t>
            </a:r>
          </a:p>
        </p:txBody>
      </p:sp>
      <p:sp>
        <p:nvSpPr>
          <p:cNvPr id="113" name="Текст 87">
            <a:extLst>
              <a:ext uri="{FF2B5EF4-FFF2-40B4-BE49-F238E27FC236}">
                <a16:creationId xmlns:a16="http://schemas.microsoft.com/office/drawing/2014/main" xmlns="" id="{F3A218BE-20A7-9D47-9012-B24AFDFBFD7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354754" y="4204163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14" name="Текст 87">
            <a:extLst>
              <a:ext uri="{FF2B5EF4-FFF2-40B4-BE49-F238E27FC236}">
                <a16:creationId xmlns:a16="http://schemas.microsoft.com/office/drawing/2014/main" xmlns="" id="{68A0BB0A-5B35-434D-9984-C20165343F2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57871" y="4204163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15" name="Текст 87">
            <a:extLst>
              <a:ext uri="{FF2B5EF4-FFF2-40B4-BE49-F238E27FC236}">
                <a16:creationId xmlns:a16="http://schemas.microsoft.com/office/drawing/2014/main" xmlns="" id="{75E70DB2-DD22-724F-A7F4-2C0E6B59D1B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58518" y="4204163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16" name="Текст 87">
            <a:extLst>
              <a:ext uri="{FF2B5EF4-FFF2-40B4-BE49-F238E27FC236}">
                <a16:creationId xmlns:a16="http://schemas.microsoft.com/office/drawing/2014/main" xmlns="" id="{46D2F231-BC2C-0449-BBCD-DFEEE67428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54754" y="4480901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17" name="Текст 87">
            <a:extLst>
              <a:ext uri="{FF2B5EF4-FFF2-40B4-BE49-F238E27FC236}">
                <a16:creationId xmlns:a16="http://schemas.microsoft.com/office/drawing/2014/main" xmlns="" id="{5E5F540A-EC3C-1A4D-A903-CC9EF4FA720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53008" y="4480901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18" name="Текст 87">
            <a:extLst>
              <a:ext uri="{FF2B5EF4-FFF2-40B4-BE49-F238E27FC236}">
                <a16:creationId xmlns:a16="http://schemas.microsoft.com/office/drawing/2014/main" xmlns="" id="{A7F0BEFE-3CFC-3A40-A8BD-5470325180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558554" y="4480901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19" name="Текст 87">
            <a:extLst>
              <a:ext uri="{FF2B5EF4-FFF2-40B4-BE49-F238E27FC236}">
                <a16:creationId xmlns:a16="http://schemas.microsoft.com/office/drawing/2014/main" xmlns="" id="{4014A36E-56B0-7241-865B-4CBF18E1299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54020" y="4757640"/>
            <a:ext cx="1733156" cy="21974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от 10 дней</a:t>
            </a:r>
          </a:p>
        </p:txBody>
      </p:sp>
      <p:sp>
        <p:nvSpPr>
          <p:cNvPr id="120" name="Текст 87">
            <a:extLst>
              <a:ext uri="{FF2B5EF4-FFF2-40B4-BE49-F238E27FC236}">
                <a16:creationId xmlns:a16="http://schemas.microsoft.com/office/drawing/2014/main" xmlns="" id="{D84C75D2-6718-8E4A-B137-28F00460597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12564" y="392528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200</a:t>
            </a:r>
          </a:p>
        </p:txBody>
      </p:sp>
      <p:sp>
        <p:nvSpPr>
          <p:cNvPr id="121" name="Текст 87">
            <a:extLst>
              <a:ext uri="{FF2B5EF4-FFF2-40B4-BE49-F238E27FC236}">
                <a16:creationId xmlns:a16="http://schemas.microsoft.com/office/drawing/2014/main" xmlns="" id="{6415E921-CFDA-794F-804F-C2CC09C8C2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813984" y="392528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500</a:t>
            </a:r>
          </a:p>
        </p:txBody>
      </p:sp>
      <p:sp>
        <p:nvSpPr>
          <p:cNvPr id="122" name="Текст 87">
            <a:extLst>
              <a:ext uri="{FF2B5EF4-FFF2-40B4-BE49-F238E27FC236}">
                <a16:creationId xmlns:a16="http://schemas.microsoft.com/office/drawing/2014/main" xmlns="" id="{9127E8CC-D75D-DB4D-9E06-98EF2E60D7A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4631" y="3925289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1000</a:t>
            </a:r>
          </a:p>
        </p:txBody>
      </p:sp>
      <p:sp>
        <p:nvSpPr>
          <p:cNvPr id="123" name="Текст 87">
            <a:extLst>
              <a:ext uri="{FF2B5EF4-FFF2-40B4-BE49-F238E27FC236}">
                <a16:creationId xmlns:a16="http://schemas.microsoft.com/office/drawing/2014/main" xmlns="" id="{14B2CEFB-1EE1-AA46-AD4F-AA1C1FBAC9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564" y="4203944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24" name="Текст 87">
            <a:extLst>
              <a:ext uri="{FF2B5EF4-FFF2-40B4-BE49-F238E27FC236}">
                <a16:creationId xmlns:a16="http://schemas.microsoft.com/office/drawing/2014/main" xmlns="" id="{B935D42E-88DE-704A-B173-8D7E81D5193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815681" y="4203944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25" name="Текст 87">
            <a:extLst>
              <a:ext uri="{FF2B5EF4-FFF2-40B4-BE49-F238E27FC236}">
                <a16:creationId xmlns:a16="http://schemas.microsoft.com/office/drawing/2014/main" xmlns="" id="{21943C82-821A-F446-896E-D92D8AD5A3D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416328" y="4203944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26" name="Текст 87">
            <a:extLst>
              <a:ext uri="{FF2B5EF4-FFF2-40B4-BE49-F238E27FC236}">
                <a16:creationId xmlns:a16="http://schemas.microsoft.com/office/drawing/2014/main" xmlns="" id="{37060246-C7BF-5C4F-97FC-F97C25DB6C3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212564" y="448068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27" name="Текст 87">
            <a:extLst>
              <a:ext uri="{FF2B5EF4-FFF2-40B4-BE49-F238E27FC236}">
                <a16:creationId xmlns:a16="http://schemas.microsoft.com/office/drawing/2014/main" xmlns="" id="{5E8C2B68-BC91-3F4B-8F6A-38C35124795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810818" y="448068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28" name="Текст 87">
            <a:extLst>
              <a:ext uri="{FF2B5EF4-FFF2-40B4-BE49-F238E27FC236}">
                <a16:creationId xmlns:a16="http://schemas.microsoft.com/office/drawing/2014/main" xmlns="" id="{62113985-FCF1-6448-A110-C3477D6AA6B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16364" y="4480682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29" name="Текст 87">
            <a:extLst>
              <a:ext uri="{FF2B5EF4-FFF2-40B4-BE49-F238E27FC236}">
                <a16:creationId xmlns:a16="http://schemas.microsoft.com/office/drawing/2014/main" xmlns="" id="{1561E60D-83D1-BE40-A4C2-32B3A41DCC2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11831" y="4757420"/>
            <a:ext cx="1733156" cy="21974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от 10 дней</a:t>
            </a:r>
          </a:p>
        </p:txBody>
      </p:sp>
      <p:sp>
        <p:nvSpPr>
          <p:cNvPr id="130" name="Текст 87">
            <a:extLst>
              <a:ext uri="{FF2B5EF4-FFF2-40B4-BE49-F238E27FC236}">
                <a16:creationId xmlns:a16="http://schemas.microsoft.com/office/drawing/2014/main" xmlns="" id="{9BC8D98C-C53F-3F40-B71E-11F2F4BB90F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070375" y="392506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200</a:t>
            </a:r>
          </a:p>
        </p:txBody>
      </p:sp>
      <p:sp>
        <p:nvSpPr>
          <p:cNvPr id="131" name="Текст 87">
            <a:extLst>
              <a:ext uri="{FF2B5EF4-FFF2-40B4-BE49-F238E27FC236}">
                <a16:creationId xmlns:a16="http://schemas.microsoft.com/office/drawing/2014/main" xmlns="" id="{13957B87-6728-EB4C-A9FC-2C15120B38E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671795" y="3925069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500</a:t>
            </a:r>
          </a:p>
        </p:txBody>
      </p:sp>
      <p:sp>
        <p:nvSpPr>
          <p:cNvPr id="132" name="Текст 87">
            <a:extLst>
              <a:ext uri="{FF2B5EF4-FFF2-40B4-BE49-F238E27FC236}">
                <a16:creationId xmlns:a16="http://schemas.microsoft.com/office/drawing/2014/main" xmlns="" id="{1C79AE8D-4C3E-3443-B670-F935C3CAE4C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272442" y="3925069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pPr lvl="0"/>
            <a:r>
              <a:rPr lang="ru-RU" dirty="0"/>
              <a:t>1000</a:t>
            </a:r>
          </a:p>
        </p:txBody>
      </p:sp>
      <p:sp>
        <p:nvSpPr>
          <p:cNvPr id="133" name="Текст 87">
            <a:extLst>
              <a:ext uri="{FF2B5EF4-FFF2-40B4-BE49-F238E27FC236}">
                <a16:creationId xmlns:a16="http://schemas.microsoft.com/office/drawing/2014/main" xmlns="" id="{C01DE1BF-45B1-5840-8817-19E5DA1F35A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070375" y="4203725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34" name="Текст 87">
            <a:extLst>
              <a:ext uri="{FF2B5EF4-FFF2-40B4-BE49-F238E27FC236}">
                <a16:creationId xmlns:a16="http://schemas.microsoft.com/office/drawing/2014/main" xmlns="" id="{0BA50D83-26E8-FF40-9F92-9CE29330E91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673492" y="4203725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35" name="Текст 87">
            <a:extLst>
              <a:ext uri="{FF2B5EF4-FFF2-40B4-BE49-F238E27FC236}">
                <a16:creationId xmlns:a16="http://schemas.microsoft.com/office/drawing/2014/main" xmlns="" id="{4A44B617-D5BE-3043-8AFD-CE27118BFE1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274139" y="4203725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36" name="Текст 87">
            <a:extLst>
              <a:ext uri="{FF2B5EF4-FFF2-40B4-BE49-F238E27FC236}">
                <a16:creationId xmlns:a16="http://schemas.microsoft.com/office/drawing/2014/main" xmlns="" id="{20EE8D27-233C-ED49-96D7-87B4F465AFF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070375" y="448046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3141,25</a:t>
            </a:r>
          </a:p>
        </p:txBody>
      </p:sp>
      <p:sp>
        <p:nvSpPr>
          <p:cNvPr id="137" name="Текст 87">
            <a:extLst>
              <a:ext uri="{FF2B5EF4-FFF2-40B4-BE49-F238E27FC236}">
                <a16:creationId xmlns:a16="http://schemas.microsoft.com/office/drawing/2014/main" xmlns="" id="{0BB7BD44-5B43-544C-95D6-43855E97F6F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68629" y="4480462"/>
            <a:ext cx="550454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2924,17</a:t>
            </a:r>
          </a:p>
        </p:txBody>
      </p:sp>
      <p:sp>
        <p:nvSpPr>
          <p:cNvPr id="138" name="Текст 87">
            <a:extLst>
              <a:ext uri="{FF2B5EF4-FFF2-40B4-BE49-F238E27FC236}">
                <a16:creationId xmlns:a16="http://schemas.microsoft.com/office/drawing/2014/main" xmlns="" id="{65908366-53BB-7C45-8E2D-FE91739CCF3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274175" y="4480462"/>
            <a:ext cx="530356" cy="2293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2681,00</a:t>
            </a:r>
          </a:p>
        </p:txBody>
      </p:sp>
      <p:sp>
        <p:nvSpPr>
          <p:cNvPr id="139" name="Текст 87">
            <a:extLst>
              <a:ext uri="{FF2B5EF4-FFF2-40B4-BE49-F238E27FC236}">
                <a16:creationId xmlns:a16="http://schemas.microsoft.com/office/drawing/2014/main" xmlns="" id="{700CCDF8-7380-8446-9AE9-3E5CB89CA00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069642" y="4757201"/>
            <a:ext cx="1733156" cy="21974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672" b="0" i="0">
                <a:latin typeface="Pragmatica Light" panose="020B0403040502020204" pitchFamily="34" charset="0"/>
                <a:cs typeface="Nadeem" pitchFamily="2" charset="-78"/>
              </a:defRPr>
            </a:lvl1pPr>
          </a:lstStyle>
          <a:p>
            <a:r>
              <a:rPr lang="ru-RU" sz="672" dirty="0">
                <a:solidFill>
                  <a:schemeClr val="tx2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</a:rPr>
              <a:t>от 10 дней</a:t>
            </a:r>
          </a:p>
        </p:txBody>
      </p:sp>
    </p:spTree>
    <p:extLst>
      <p:ext uri="{BB962C8B-B14F-4D97-AF65-F5344CB8AC3E}">
        <p14:creationId xmlns:p14="http://schemas.microsoft.com/office/powerpoint/2010/main" val="135222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FF29-1125-42F5-96BC-6C8186895E4F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55F7-0A7E-47A4-8F83-7520D1478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4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DAE50E-9BDC-5342-93D8-97D584FAED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9094" y="375058"/>
            <a:ext cx="1007714" cy="4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9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81C6F6-AADF-4E41-8631-CB47D8D218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9254" y="4210027"/>
            <a:ext cx="1316512" cy="6401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8A9B833-4D9E-0347-8B41-1B6E8141B68F}"/>
              </a:ext>
            </a:extLst>
          </p:cNvPr>
          <p:cNvSpPr/>
          <p:nvPr userDrawn="1"/>
        </p:nvSpPr>
        <p:spPr>
          <a:xfrm>
            <a:off x="0" y="0"/>
            <a:ext cx="9144000" cy="3959919"/>
          </a:xfrm>
          <a:prstGeom prst="rect">
            <a:avLst/>
          </a:prstGeom>
          <a:solidFill>
            <a:srgbClr val="CC0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43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B3FE99ED-11E6-FA4E-8D5D-E70D93E5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59" y="1714209"/>
            <a:ext cx="6209882" cy="144796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26" b="1" i="0">
                <a:solidFill>
                  <a:schemeClr val="bg1"/>
                </a:solidFill>
                <a:latin typeface="PRAGMATICA SLAB EXTRABOLD" panose="020605030202060204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C3CE5D0B-8291-EB4D-B736-AEBA85155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7127" y="4258459"/>
            <a:ext cx="3868340" cy="6148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93" b="0" i="0">
                <a:solidFill>
                  <a:srgbClr val="001689"/>
                </a:solidFill>
                <a:latin typeface="PRAGMATICA SLAB MEDIUM" panose="02060503020206020404" pitchFamily="18" charset="0"/>
              </a:defRPr>
            </a:lvl1pPr>
            <a:lvl2pPr marL="341208" indent="0">
              <a:buNone/>
              <a:defRPr sz="1493" b="1"/>
            </a:lvl2pPr>
            <a:lvl3pPr marL="682417" indent="0">
              <a:buNone/>
              <a:defRPr sz="1343" b="1"/>
            </a:lvl3pPr>
            <a:lvl4pPr marL="1023625" indent="0">
              <a:buNone/>
              <a:defRPr sz="1194" b="1"/>
            </a:lvl4pPr>
            <a:lvl5pPr marL="1364833" indent="0">
              <a:buNone/>
              <a:defRPr sz="1194" b="1"/>
            </a:lvl5pPr>
            <a:lvl6pPr marL="1706042" indent="0">
              <a:buNone/>
              <a:defRPr sz="1194" b="1"/>
            </a:lvl6pPr>
            <a:lvl7pPr marL="2047250" indent="0">
              <a:buNone/>
              <a:defRPr sz="1194" b="1"/>
            </a:lvl7pPr>
            <a:lvl8pPr marL="2388459" indent="0">
              <a:buNone/>
              <a:defRPr sz="1194" b="1"/>
            </a:lvl8pPr>
            <a:lvl9pPr marL="2729667" indent="0">
              <a:buNone/>
              <a:defRPr sz="119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326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solidFill>
          <a:srgbClr val="CC00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284F6CB-B371-7343-A424-6081F934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60" y="330160"/>
            <a:ext cx="7581632" cy="9892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26" b="0" i="0">
                <a:solidFill>
                  <a:schemeClr val="bg1"/>
                </a:solidFill>
                <a:latin typeface="PRAGMATICA SLAB MEDIUM" panose="02060503020206020404" pitchFamily="18" charset="0"/>
              </a:defRPr>
            </a:lvl1pPr>
          </a:lstStyle>
          <a:p>
            <a:r>
              <a:rPr lang="en-GB"/>
              <a:t>Click to edit Master title style</a:t>
            </a:r>
            <a:endParaRPr lang="ru-RU" dirty="0"/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xmlns="" id="{51C76380-96EA-FD4B-8F11-2E742606A54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082576" y="2340290"/>
            <a:ext cx="1726574" cy="277781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1419" b="0" i="0">
                <a:solidFill>
                  <a:schemeClr val="bg1"/>
                </a:solidFill>
                <a:latin typeface="PRAGMATICA SLAB BOOK" panose="02060503020206020404" pitchFamily="18" charset="0"/>
              </a:defRPr>
            </a:lvl1pPr>
            <a:lvl2pPr marL="341208" indent="0">
              <a:buNone/>
              <a:defRPr sz="1493" b="1"/>
            </a:lvl2pPr>
            <a:lvl3pPr marL="682417" indent="0">
              <a:buNone/>
              <a:defRPr sz="1343" b="1"/>
            </a:lvl3pPr>
            <a:lvl4pPr marL="1023625" indent="0">
              <a:buNone/>
              <a:defRPr sz="1194" b="1"/>
            </a:lvl4pPr>
            <a:lvl5pPr marL="1364833" indent="0">
              <a:buNone/>
              <a:defRPr sz="1194" b="1"/>
            </a:lvl5pPr>
            <a:lvl6pPr marL="1706042" indent="0">
              <a:buNone/>
              <a:defRPr sz="1194" b="1"/>
            </a:lvl6pPr>
            <a:lvl7pPr marL="2047250" indent="0">
              <a:buNone/>
              <a:defRPr sz="1194" b="1"/>
            </a:lvl7pPr>
            <a:lvl8pPr marL="2388459" indent="0">
              <a:buNone/>
              <a:defRPr sz="1194" b="1"/>
            </a:lvl8pPr>
            <a:lvl9pPr marL="2729667" indent="0">
              <a:buNone/>
              <a:defRPr sz="1194" b="1"/>
            </a:lvl9pPr>
          </a:lstStyle>
          <a:p>
            <a:pPr lvl="0"/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2548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rgbClr val="0016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42EDBA7-99EE-DD48-B037-A0567FB18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60" y="330160"/>
            <a:ext cx="7581632" cy="9892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26" b="0" i="0">
                <a:solidFill>
                  <a:schemeClr val="bg1"/>
                </a:solidFill>
                <a:latin typeface="PRAGMATICA SLAB MEDIUM" panose="02060503020206020404" pitchFamily="18" charset="0"/>
              </a:defRPr>
            </a:lvl1pPr>
          </a:lstStyle>
          <a:p>
            <a:r>
              <a:rPr lang="en-GB"/>
              <a:t>Click to edit Master title style</a:t>
            </a:r>
            <a:endParaRPr lang="ru-RU" dirty="0"/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DAE82684-9EEA-954A-9B98-177840B702D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082576" y="2340290"/>
            <a:ext cx="1726574" cy="277781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1419" b="0" i="0">
                <a:solidFill>
                  <a:schemeClr val="bg1"/>
                </a:solidFill>
                <a:latin typeface="PRAGMATICA SLAB BOOK" panose="02060503020206020404" pitchFamily="18" charset="0"/>
              </a:defRPr>
            </a:lvl1pPr>
            <a:lvl2pPr marL="341208" indent="0">
              <a:buNone/>
              <a:defRPr sz="1493" b="1"/>
            </a:lvl2pPr>
            <a:lvl3pPr marL="682417" indent="0">
              <a:buNone/>
              <a:defRPr sz="1343" b="1"/>
            </a:lvl3pPr>
            <a:lvl4pPr marL="1023625" indent="0">
              <a:buNone/>
              <a:defRPr sz="1194" b="1"/>
            </a:lvl4pPr>
            <a:lvl5pPr marL="1364833" indent="0">
              <a:buNone/>
              <a:defRPr sz="1194" b="1"/>
            </a:lvl5pPr>
            <a:lvl6pPr marL="1706042" indent="0">
              <a:buNone/>
              <a:defRPr sz="1194" b="1"/>
            </a:lvl6pPr>
            <a:lvl7pPr marL="2047250" indent="0">
              <a:buNone/>
              <a:defRPr sz="1194" b="1"/>
            </a:lvl7pPr>
            <a:lvl8pPr marL="2388459" indent="0">
              <a:buNone/>
              <a:defRPr sz="1194" b="1"/>
            </a:lvl8pPr>
            <a:lvl9pPr marL="2729667" indent="0">
              <a:buNone/>
              <a:defRPr sz="1194" b="1"/>
            </a:lvl9pPr>
          </a:lstStyle>
          <a:p>
            <a:pPr lvl="0"/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016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DAE50E-9BDC-5342-93D8-97D584FAED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9094" y="375058"/>
            <a:ext cx="1007714" cy="4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9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9" r:id="rId4"/>
    <p:sldLayoutId id="2147483670" r:id="rId5"/>
  </p:sldLayoutIdLst>
  <p:hf hdr="0" ftr="0" dt="0"/>
  <p:txStyles>
    <p:titleStyle>
      <a:lvl1pPr algn="l" defTabSz="682417" rtl="0" eaLnBrk="1" latinLnBrk="0" hangingPunct="1">
        <a:lnSpc>
          <a:spcPct val="90000"/>
        </a:lnSpc>
        <a:spcBef>
          <a:spcPct val="0"/>
        </a:spcBef>
        <a:buNone/>
        <a:defRPr sz="32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04" indent="-170604" algn="l" defTabSz="682417" rtl="0" eaLnBrk="1" latinLnBrk="0" hangingPunct="1">
        <a:lnSpc>
          <a:spcPct val="90000"/>
        </a:lnSpc>
        <a:spcBef>
          <a:spcPts val="746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1pPr>
      <a:lvl2pPr marL="511813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2pPr>
      <a:lvl3pPr marL="853021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493" kern="1200">
          <a:solidFill>
            <a:schemeClr val="tx1"/>
          </a:solidFill>
          <a:latin typeface="+mn-lt"/>
          <a:ea typeface="+mn-ea"/>
          <a:cs typeface="+mn-cs"/>
        </a:defRPr>
      </a:lvl3pPr>
      <a:lvl4pPr marL="1194229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535438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876646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2217854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559063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900271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1pPr>
      <a:lvl2pPr marL="341208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2pPr>
      <a:lvl3pPr marL="682417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3pPr>
      <a:lvl4pPr marL="1023625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364833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706042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2047250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388459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729667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6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xStyles>
    <p:titleStyle>
      <a:lvl1pPr algn="l" defTabSz="682417" rtl="0" eaLnBrk="1" latinLnBrk="0" hangingPunct="1">
        <a:lnSpc>
          <a:spcPct val="90000"/>
        </a:lnSpc>
        <a:spcBef>
          <a:spcPct val="0"/>
        </a:spcBef>
        <a:buNone/>
        <a:defRPr sz="32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04" indent="-170604" algn="l" defTabSz="682417" rtl="0" eaLnBrk="1" latinLnBrk="0" hangingPunct="1">
        <a:lnSpc>
          <a:spcPct val="90000"/>
        </a:lnSpc>
        <a:spcBef>
          <a:spcPts val="746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1pPr>
      <a:lvl2pPr marL="511813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791" kern="1200">
          <a:solidFill>
            <a:schemeClr val="tx1"/>
          </a:solidFill>
          <a:latin typeface="+mn-lt"/>
          <a:ea typeface="+mn-ea"/>
          <a:cs typeface="+mn-cs"/>
        </a:defRPr>
      </a:lvl2pPr>
      <a:lvl3pPr marL="853021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493" kern="1200">
          <a:solidFill>
            <a:schemeClr val="tx1"/>
          </a:solidFill>
          <a:latin typeface="+mn-lt"/>
          <a:ea typeface="+mn-ea"/>
          <a:cs typeface="+mn-cs"/>
        </a:defRPr>
      </a:lvl3pPr>
      <a:lvl4pPr marL="1194229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535438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876646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2217854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559063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900271" indent="-170604" algn="l" defTabSz="68241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3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1pPr>
      <a:lvl2pPr marL="341208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2pPr>
      <a:lvl3pPr marL="682417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3pPr>
      <a:lvl4pPr marL="1023625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4pPr>
      <a:lvl5pPr marL="1364833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5pPr>
      <a:lvl6pPr marL="1706042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6pPr>
      <a:lvl7pPr marL="2047250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7pPr>
      <a:lvl8pPr marL="2388459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8pPr>
      <a:lvl9pPr marL="2729667" algn="l" defTabSz="682417" rtl="0" eaLnBrk="1" latinLnBrk="0" hangingPunct="1">
        <a:defRPr sz="13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FF1B116-C8C2-BA4F-97A7-50E7646EF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97" y="0"/>
            <a:ext cx="2944118" cy="2288302"/>
          </a:xfrm>
          <a:prstGeom prst="rect">
            <a:avLst/>
          </a:prstGeom>
        </p:spPr>
      </p:pic>
      <p:sp>
        <p:nvSpPr>
          <p:cNvPr id="5" name="СТРАТЕГИЯ…">
            <a:extLst>
              <a:ext uri="{FF2B5EF4-FFF2-40B4-BE49-F238E27FC236}">
                <a16:creationId xmlns:a16="http://schemas.microsoft.com/office/drawing/2014/main" xmlns="" id="{9195B840-CDA8-6442-B070-C7A68E05D0BF}"/>
              </a:ext>
            </a:extLst>
          </p:cNvPr>
          <p:cNvSpPr txBox="1">
            <a:spLocks/>
          </p:cNvSpPr>
          <p:nvPr/>
        </p:nvSpPr>
        <p:spPr>
          <a:xfrm>
            <a:off x="511961" y="1670943"/>
            <a:ext cx="7532813" cy="1234718"/>
          </a:xfrm>
          <a:prstGeom prst="rect">
            <a:avLst/>
          </a:prstGeom>
        </p:spPr>
        <p:txBody>
          <a:bodyPr anchor="ctr">
            <a:noAutofit/>
          </a:bodyPr>
          <a:lstStyle>
            <a:lvl1pPr defTabSz="682417" eaLnBrk="1" hangingPunct="1">
              <a:lnSpc>
                <a:spcPts val="4820"/>
              </a:lnSpc>
              <a:spcBef>
                <a:spcPct val="0"/>
              </a:spcBef>
              <a:defRPr sz="4400" kern="1200">
                <a:solidFill>
                  <a:schemeClr val="bg1"/>
                </a:solidFill>
                <a:latin typeface="Pragmatica Slab Book" panose="02060503020206020404" pitchFamily="18" charset="0"/>
              </a:defRPr>
            </a:lvl1pPr>
          </a:lstStyle>
          <a:p>
            <a:pPr>
              <a:lnSpc>
                <a:spcPts val="4020"/>
              </a:lnSpc>
            </a:pPr>
            <a:r>
              <a:rPr lang="ru-RU" sz="3600" dirty="0"/>
              <a:t>Почта Банк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5EB7A25-5D1F-4AA3-AD3F-6B56A1316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7126" y="4258459"/>
            <a:ext cx="5530383" cy="614882"/>
          </a:xfrm>
        </p:spPr>
        <p:txBody>
          <a:bodyPr/>
          <a:lstStyle/>
          <a:p>
            <a:r>
              <a:rPr lang="ru-RU" dirty="0"/>
              <a:t>Самарская область. 2023г.</a:t>
            </a:r>
          </a:p>
        </p:txBody>
      </p:sp>
    </p:spTree>
    <p:extLst>
      <p:ext uri="{BB962C8B-B14F-4D97-AF65-F5344CB8AC3E}">
        <p14:creationId xmlns:p14="http://schemas.microsoft.com/office/powerpoint/2010/main" val="734867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3">
            <a:extLst>
              <a:ext uri="{FF2B5EF4-FFF2-40B4-BE49-F238E27FC236}">
                <a16:creationId xmlns:a16="http://schemas.microsoft.com/office/drawing/2014/main" xmlns="" id="{69E6E60F-6A15-4413-BF9B-D63349C863E4}"/>
              </a:ext>
            </a:extLst>
          </p:cNvPr>
          <p:cNvSpPr txBox="1">
            <a:spLocks/>
          </p:cNvSpPr>
          <p:nvPr/>
        </p:nvSpPr>
        <p:spPr>
          <a:xfrm>
            <a:off x="125719" y="371408"/>
            <a:ext cx="8823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pPr lvl="0">
              <a:lnSpc>
                <a:spcPct val="100000"/>
              </a:lnSpc>
            </a:pPr>
            <a:r>
              <a:rPr lang="ru-RU" b="0" dirty="0">
                <a:solidFill>
                  <a:srgbClr val="D71957"/>
                </a:solidFill>
                <a:latin typeface="PRAGMATICA SLAB BOOK" panose="02060503020206020404" pitchFamily="18" charset="77"/>
              </a:rPr>
              <a:t>Контакты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94CA909-4054-4BB4-ABA1-1089D4D61F4D}"/>
              </a:ext>
            </a:extLst>
          </p:cNvPr>
          <p:cNvSpPr txBox="1"/>
          <p:nvPr/>
        </p:nvSpPr>
        <p:spPr>
          <a:xfrm>
            <a:off x="333102" y="1301302"/>
            <a:ext cx="8240627" cy="1392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8034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Должность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Управляющий Областным Центром Самара       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0340" algn="just">
              <a:lnSpc>
                <a:spcPct val="12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Саттаров Рустам Гулюсович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80340" algn="just">
              <a:lnSpc>
                <a:spcPct val="12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Телефон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8-937-626-37-06</a:t>
            </a:r>
          </a:p>
          <a:p>
            <a:pPr marR="180340" algn="just">
              <a:lnSpc>
                <a:spcPct val="120000"/>
              </a:lnSpc>
            </a:pPr>
            <a:endParaRPr lang="ru-RU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3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83" y="262487"/>
            <a:ext cx="8582259" cy="474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52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57">
            <a:extLst>
              <a:ext uri="{FF2B5EF4-FFF2-40B4-BE49-F238E27FC236}">
                <a16:creationId xmlns:a16="http://schemas.microsoft.com/office/drawing/2014/main" xmlns="" id="{F46AC8B7-4270-CF49-AF8C-64434180768E}"/>
              </a:ext>
            </a:extLst>
          </p:cNvPr>
          <p:cNvSpPr/>
          <p:nvPr/>
        </p:nvSpPr>
        <p:spPr>
          <a:xfrm>
            <a:off x="6640790" y="3287175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59">
            <a:extLst>
              <a:ext uri="{FF2B5EF4-FFF2-40B4-BE49-F238E27FC236}">
                <a16:creationId xmlns:a16="http://schemas.microsoft.com/office/drawing/2014/main" xmlns="" id="{1AF74583-5DEF-7542-BB15-D2DA7A2F991E}"/>
              </a:ext>
            </a:extLst>
          </p:cNvPr>
          <p:cNvSpPr/>
          <p:nvPr/>
        </p:nvSpPr>
        <p:spPr>
          <a:xfrm>
            <a:off x="6654835" y="1765857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57">
            <a:extLst>
              <a:ext uri="{FF2B5EF4-FFF2-40B4-BE49-F238E27FC236}">
                <a16:creationId xmlns:a16="http://schemas.microsoft.com/office/drawing/2014/main" xmlns="" id="{9340974A-2947-1243-98B6-0BFBC10DB693}"/>
              </a:ext>
            </a:extLst>
          </p:cNvPr>
          <p:cNvSpPr/>
          <p:nvPr/>
        </p:nvSpPr>
        <p:spPr>
          <a:xfrm>
            <a:off x="4608646" y="3287175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941BA"/>
              </a:solidFill>
            </a:endParaRPr>
          </a:p>
        </p:txBody>
      </p:sp>
      <p:sp>
        <p:nvSpPr>
          <p:cNvPr id="19" name="Овал 59">
            <a:extLst>
              <a:ext uri="{FF2B5EF4-FFF2-40B4-BE49-F238E27FC236}">
                <a16:creationId xmlns:a16="http://schemas.microsoft.com/office/drawing/2014/main" xmlns="" id="{CDF88BF2-0EE9-BE40-AC4C-4FA2184A7A0F}"/>
              </a:ext>
            </a:extLst>
          </p:cNvPr>
          <p:cNvSpPr/>
          <p:nvPr/>
        </p:nvSpPr>
        <p:spPr>
          <a:xfrm>
            <a:off x="4622691" y="1765857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57">
            <a:extLst>
              <a:ext uri="{FF2B5EF4-FFF2-40B4-BE49-F238E27FC236}">
                <a16:creationId xmlns:a16="http://schemas.microsoft.com/office/drawing/2014/main" xmlns="" id="{954E0E43-01B0-1740-ACA0-5D88902033A0}"/>
              </a:ext>
            </a:extLst>
          </p:cNvPr>
          <p:cNvSpPr/>
          <p:nvPr/>
        </p:nvSpPr>
        <p:spPr>
          <a:xfrm>
            <a:off x="2669102" y="3287175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59">
            <a:extLst>
              <a:ext uri="{FF2B5EF4-FFF2-40B4-BE49-F238E27FC236}">
                <a16:creationId xmlns:a16="http://schemas.microsoft.com/office/drawing/2014/main" xmlns="" id="{D58E0EFB-ED15-EE4A-BCA9-44380CC37A81}"/>
              </a:ext>
            </a:extLst>
          </p:cNvPr>
          <p:cNvSpPr/>
          <p:nvPr/>
        </p:nvSpPr>
        <p:spPr>
          <a:xfrm>
            <a:off x="2683147" y="1765857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57">
            <a:extLst>
              <a:ext uri="{FF2B5EF4-FFF2-40B4-BE49-F238E27FC236}">
                <a16:creationId xmlns:a16="http://schemas.microsoft.com/office/drawing/2014/main" xmlns="" id="{7A964E7D-9D29-4844-A6F3-950BBB688AEC}"/>
              </a:ext>
            </a:extLst>
          </p:cNvPr>
          <p:cNvSpPr/>
          <p:nvPr/>
        </p:nvSpPr>
        <p:spPr>
          <a:xfrm>
            <a:off x="602234" y="3287175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59">
            <a:extLst>
              <a:ext uri="{FF2B5EF4-FFF2-40B4-BE49-F238E27FC236}">
                <a16:creationId xmlns:a16="http://schemas.microsoft.com/office/drawing/2014/main" xmlns="" id="{22ED0443-C1D3-B540-AF0E-1CFCE22BC604}"/>
              </a:ext>
            </a:extLst>
          </p:cNvPr>
          <p:cNvSpPr/>
          <p:nvPr/>
        </p:nvSpPr>
        <p:spPr>
          <a:xfrm>
            <a:off x="616279" y="1765857"/>
            <a:ext cx="419871" cy="419871"/>
          </a:xfrm>
          <a:prstGeom prst="ellipse">
            <a:avLst/>
          </a:prstGeom>
          <a:solidFill>
            <a:srgbClr val="D71957">
              <a:alpha val="2029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xmlns="" id="{CCE09341-19B5-C74B-9A01-A3A6FC3DF312}"/>
              </a:ext>
            </a:extLst>
          </p:cNvPr>
          <p:cNvSpPr txBox="1">
            <a:spLocks/>
          </p:cNvSpPr>
          <p:nvPr/>
        </p:nvSpPr>
        <p:spPr>
          <a:xfrm>
            <a:off x="4656401" y="1823096"/>
            <a:ext cx="1507772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r>
              <a:rPr lang="ru-RU" dirty="0">
                <a:solidFill>
                  <a:srgbClr val="4941BA"/>
                </a:solidFill>
              </a:rPr>
              <a:t>11 691 +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8F2A590-A20C-744A-B09C-0ECF79383AD1}"/>
              </a:ext>
            </a:extLst>
          </p:cNvPr>
          <p:cNvSpPr txBox="1"/>
          <p:nvPr/>
        </p:nvSpPr>
        <p:spPr>
          <a:xfrm>
            <a:off x="2685552" y="3815746"/>
            <a:ext cx="2039937" cy="433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2pPr>
            <a:lvl3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3pPr>
            <a:lvl4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4pPr>
            <a:lvl5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5pPr>
            <a:lvl6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6pPr>
            <a:lvl7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7pPr>
            <a:lvl8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8pPr>
            <a:lvl9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>
                <a:solidFill>
                  <a:srgbClr val="4941BA"/>
                </a:solidFill>
                <a:latin typeface="PRAGMATICA SLAB LIGHT" panose="02060403020206020404" pitchFamily="18" charset="77"/>
              </a:rPr>
              <a:t>населенных пунктов</a:t>
            </a:r>
            <a:endParaRPr lang="en-US" sz="1100" dirty="0">
              <a:solidFill>
                <a:srgbClr val="4941BA"/>
              </a:solidFill>
              <a:latin typeface="PRAGMATICA SLAB LIGHT" panose="02060403020206020404" pitchFamily="18" charset="77"/>
            </a:endParaRPr>
          </a:p>
          <a:p>
            <a:pPr>
              <a:lnSpc>
                <a:spcPct val="100000"/>
              </a:lnSpc>
            </a:pP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присутствия</a:t>
            </a:r>
            <a:r>
              <a:rPr lang="en-US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 </a:t>
            </a: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xmlns="" id="{D7F9A948-9D45-3D44-B6B3-11D2B96B8079}"/>
              </a:ext>
            </a:extLst>
          </p:cNvPr>
          <p:cNvSpPr txBox="1">
            <a:spLocks/>
          </p:cNvSpPr>
          <p:nvPr/>
        </p:nvSpPr>
        <p:spPr bwMode="auto">
          <a:xfrm>
            <a:off x="2574264" y="1807543"/>
            <a:ext cx="1029417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</a:lstStyle>
          <a:p>
            <a:r>
              <a:rPr lang="ru-RU" altLang="ru-RU" dirty="0">
                <a:solidFill>
                  <a:srgbClr val="4941BA"/>
                </a:solidFill>
                <a:sym typeface="Pragmatica Slabserif" charset="0"/>
              </a:rPr>
              <a:t>70</a:t>
            </a:r>
            <a:r>
              <a:rPr lang="en-US" altLang="ru-RU" dirty="0">
                <a:solidFill>
                  <a:srgbClr val="4941BA"/>
                </a:solidFill>
                <a:sym typeface="Pragmatica Slabserif" charset="0"/>
              </a:rPr>
              <a:t> +</a:t>
            </a:r>
            <a:endParaRPr lang="ru-RU" altLang="ru-RU" dirty="0">
              <a:solidFill>
                <a:srgbClr val="4941BA"/>
              </a:solidFill>
              <a:sym typeface="Pragmatica Slabserif" charset="0"/>
            </a:endParaRPr>
          </a:p>
        </p:txBody>
      </p:sp>
      <p:sp>
        <p:nvSpPr>
          <p:cNvPr id="37" name="Text Box 32">
            <a:extLst>
              <a:ext uri="{FF2B5EF4-FFF2-40B4-BE49-F238E27FC236}">
                <a16:creationId xmlns:a16="http://schemas.microsoft.com/office/drawing/2014/main" xmlns="" id="{E5AFE5A2-5673-0D4E-B3BC-66100D0EC467}"/>
              </a:ext>
            </a:extLst>
          </p:cNvPr>
          <p:cNvSpPr txBox="1">
            <a:spLocks/>
          </p:cNvSpPr>
          <p:nvPr/>
        </p:nvSpPr>
        <p:spPr bwMode="auto">
          <a:xfrm>
            <a:off x="2562763" y="2318619"/>
            <a:ext cx="1969318" cy="420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  <a:t>клиентов – </a:t>
            </a:r>
            <a:b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</a:br>
            <a: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  <a:t>пенсионеров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3BB1AF2-C9CC-114C-8F61-3ECDB2B5DB1F}"/>
              </a:ext>
            </a:extLst>
          </p:cNvPr>
          <p:cNvSpPr txBox="1"/>
          <p:nvPr/>
        </p:nvSpPr>
        <p:spPr>
          <a:xfrm>
            <a:off x="603512" y="1823096"/>
            <a:ext cx="1166813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/>
          <a:p>
            <a:pPr marL="9478">
              <a:spcBef>
                <a:spcPts val="71"/>
              </a:spcBef>
            </a:pPr>
            <a:r>
              <a:rPr lang="ru-RU" sz="3200" spc="-4" dirty="0">
                <a:solidFill>
                  <a:srgbClr val="4941BA"/>
                </a:solidFill>
                <a:latin typeface="Pragmatica Slab Book" panose="02060503020206020404" pitchFamily="18" charset="0"/>
                <a:cs typeface="Arial"/>
              </a:rPr>
              <a:t>225 + </a:t>
            </a:r>
            <a:endParaRPr lang="ru-RU" sz="3200" dirty="0">
              <a:solidFill>
                <a:srgbClr val="4941BA"/>
              </a:solidFill>
              <a:latin typeface="Pragmatica Slab Book" panose="02060503020206020404" pitchFamily="18" charset="0"/>
              <a:cs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DC610B1-241F-EC4F-9483-C2B1BD639596}"/>
              </a:ext>
            </a:extLst>
          </p:cNvPr>
          <p:cNvSpPr txBox="1"/>
          <p:nvPr/>
        </p:nvSpPr>
        <p:spPr>
          <a:xfrm>
            <a:off x="603512" y="2304504"/>
            <a:ext cx="1166813" cy="251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клиентов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2BDEE36-AA26-A14D-9CD8-30471FAB0A64}"/>
              </a:ext>
            </a:extLst>
          </p:cNvPr>
          <p:cNvSpPr txBox="1"/>
          <p:nvPr/>
        </p:nvSpPr>
        <p:spPr>
          <a:xfrm>
            <a:off x="1561840" y="2056859"/>
            <a:ext cx="526330" cy="2971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/>
          <a:p>
            <a:pPr marL="9478">
              <a:spcBef>
                <a:spcPts val="71"/>
              </a:spcBef>
            </a:pPr>
            <a:r>
              <a:rPr lang="ru-RU" sz="1400" dirty="0" err="1">
                <a:solidFill>
                  <a:srgbClr val="4941BA"/>
                </a:solidFill>
                <a:latin typeface="PRAGMATICA SLAB LIGHT" panose="02060403020206020404" pitchFamily="18" charset="77"/>
                <a:cs typeface="Arial"/>
              </a:rPr>
              <a:t>тыс</a:t>
            </a:r>
            <a:endParaRPr lang="ru-RU" sz="1400" dirty="0">
              <a:solidFill>
                <a:srgbClr val="4941BA"/>
              </a:solidFill>
              <a:latin typeface="PRAGMATICA SLAB LIGHT" panose="02060403020206020404" pitchFamily="18" charset="77"/>
              <a:cs typeface="Arial"/>
            </a:endParaRPr>
          </a:p>
        </p:txBody>
      </p:sp>
      <p:sp>
        <p:nvSpPr>
          <p:cNvPr id="41" name="Text Box 31">
            <a:extLst>
              <a:ext uri="{FF2B5EF4-FFF2-40B4-BE49-F238E27FC236}">
                <a16:creationId xmlns:a16="http://schemas.microsoft.com/office/drawing/2014/main" xmlns="" id="{E76B4786-1FF0-A442-8222-68CBFF38573E}"/>
              </a:ext>
            </a:extLst>
          </p:cNvPr>
          <p:cNvSpPr txBox="1">
            <a:spLocks/>
          </p:cNvSpPr>
          <p:nvPr/>
        </p:nvSpPr>
        <p:spPr bwMode="auto">
          <a:xfrm>
            <a:off x="3351254" y="2034363"/>
            <a:ext cx="496718" cy="2971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defRPr>
            </a:lvl1pPr>
          </a:lstStyle>
          <a:p>
            <a:r>
              <a:rPr lang="ru-RU" altLang="ru-RU" dirty="0" err="1">
                <a:solidFill>
                  <a:srgbClr val="4941BA"/>
                </a:solidFill>
                <a:sym typeface="Pragmatica Slabserif" charset="0"/>
              </a:rPr>
              <a:t>тыс</a:t>
            </a:r>
            <a:endParaRPr lang="ru-RU" altLang="ru-RU" dirty="0">
              <a:solidFill>
                <a:srgbClr val="4941BA"/>
              </a:solidFill>
              <a:sym typeface="Pragmatica Slabserif" charset="0"/>
            </a:endParaRPr>
          </a:p>
        </p:txBody>
      </p:sp>
      <p:sp>
        <p:nvSpPr>
          <p:cNvPr id="42" name="object 2">
            <a:extLst>
              <a:ext uri="{FF2B5EF4-FFF2-40B4-BE49-F238E27FC236}">
                <a16:creationId xmlns:a16="http://schemas.microsoft.com/office/drawing/2014/main" xmlns="" id="{309BF079-43BA-8444-8DE1-6F2716E53B06}"/>
              </a:ext>
            </a:extLst>
          </p:cNvPr>
          <p:cNvSpPr txBox="1">
            <a:spLocks/>
          </p:cNvSpPr>
          <p:nvPr/>
        </p:nvSpPr>
        <p:spPr>
          <a:xfrm>
            <a:off x="4656399" y="2312261"/>
            <a:ext cx="1541483" cy="420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клиентов - получателей заработной платы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C0B89A2-44B3-FF40-AFA9-5A927A132627}"/>
              </a:ext>
            </a:extLst>
          </p:cNvPr>
          <p:cNvSpPr txBox="1"/>
          <p:nvPr/>
        </p:nvSpPr>
        <p:spPr>
          <a:xfrm>
            <a:off x="2750647" y="3310670"/>
            <a:ext cx="1219200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  <a:lvl2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2pPr>
            <a:lvl3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3pPr>
            <a:lvl4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4pPr>
            <a:lvl5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5pPr>
            <a:lvl6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6pPr>
            <a:lvl7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7pPr>
            <a:lvl8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8pPr>
            <a:lvl9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9pPr>
          </a:lstStyle>
          <a:p>
            <a:r>
              <a:rPr lang="ru-RU" dirty="0">
                <a:solidFill>
                  <a:srgbClr val="4941BA"/>
                </a:solidFill>
              </a:rPr>
              <a:t>481</a:t>
            </a:r>
          </a:p>
        </p:txBody>
      </p:sp>
      <p:sp>
        <p:nvSpPr>
          <p:cNvPr id="44" name="object 2">
            <a:extLst>
              <a:ext uri="{FF2B5EF4-FFF2-40B4-BE49-F238E27FC236}">
                <a16:creationId xmlns:a16="http://schemas.microsoft.com/office/drawing/2014/main" xmlns="" id="{8BF3E62D-C154-434F-88A8-FAC8518B3A6B}"/>
              </a:ext>
            </a:extLst>
          </p:cNvPr>
          <p:cNvSpPr txBox="1">
            <a:spLocks/>
          </p:cNvSpPr>
          <p:nvPr/>
        </p:nvSpPr>
        <p:spPr>
          <a:xfrm>
            <a:off x="4692741" y="3317231"/>
            <a:ext cx="1507772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r>
              <a:rPr lang="ru-RU" dirty="0">
                <a:solidFill>
                  <a:srgbClr val="4941BA"/>
                </a:solidFill>
              </a:rPr>
              <a:t>316</a:t>
            </a:r>
          </a:p>
        </p:txBody>
      </p:sp>
      <p:sp>
        <p:nvSpPr>
          <p:cNvPr id="45" name="Text Box 31">
            <a:extLst>
              <a:ext uri="{FF2B5EF4-FFF2-40B4-BE49-F238E27FC236}">
                <a16:creationId xmlns:a16="http://schemas.microsoft.com/office/drawing/2014/main" xmlns="" id="{B02A9C35-D535-2F48-9CF4-97ED1238D2A4}"/>
              </a:ext>
            </a:extLst>
          </p:cNvPr>
          <p:cNvSpPr txBox="1">
            <a:spLocks/>
          </p:cNvSpPr>
          <p:nvPr/>
        </p:nvSpPr>
        <p:spPr bwMode="auto">
          <a:xfrm>
            <a:off x="6833267" y="2114184"/>
            <a:ext cx="1404584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</a:lstStyle>
          <a:p>
            <a:r>
              <a:rPr lang="ru-RU" altLang="ru-RU" dirty="0">
                <a:solidFill>
                  <a:srgbClr val="4941BA"/>
                </a:solidFill>
                <a:sym typeface="Pragmatica Slabserif" charset="0"/>
              </a:rPr>
              <a:t>1150</a:t>
            </a:r>
          </a:p>
        </p:txBody>
      </p:sp>
      <p:sp>
        <p:nvSpPr>
          <p:cNvPr id="46" name="Text Box 32">
            <a:extLst>
              <a:ext uri="{FF2B5EF4-FFF2-40B4-BE49-F238E27FC236}">
                <a16:creationId xmlns:a16="http://schemas.microsoft.com/office/drawing/2014/main" xmlns="" id="{FEDDF6D1-D0C6-C74B-A0BC-9906BD262421}"/>
              </a:ext>
            </a:extLst>
          </p:cNvPr>
          <p:cNvSpPr txBox="1">
            <a:spLocks/>
          </p:cNvSpPr>
          <p:nvPr/>
        </p:nvSpPr>
        <p:spPr bwMode="auto">
          <a:xfrm>
            <a:off x="6833267" y="2528760"/>
            <a:ext cx="1969318" cy="420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  <a:t>агентов банка в отделениях </a:t>
            </a:r>
            <a:b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</a:br>
            <a:r>
              <a:rPr lang="ru-RU" altLang="ru-RU" sz="1100" dirty="0">
                <a:solidFill>
                  <a:srgbClr val="4941BA"/>
                </a:solidFill>
                <a:latin typeface="PRAGMATICA SLAB LIGHT" panose="02060403020206020404" pitchFamily="18" charset="77"/>
                <a:sym typeface="Pragmatica Slabserif" charset="0"/>
              </a:rPr>
              <a:t>АО «Почта России»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546AF57-9A67-3E43-A6BE-27C8A60C2462}"/>
              </a:ext>
            </a:extLst>
          </p:cNvPr>
          <p:cNvSpPr txBox="1"/>
          <p:nvPr/>
        </p:nvSpPr>
        <p:spPr>
          <a:xfrm>
            <a:off x="603512" y="3317231"/>
            <a:ext cx="1846662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/>
          <a:p>
            <a:pPr marL="9478">
              <a:spcBef>
                <a:spcPts val="71"/>
              </a:spcBef>
            </a:pPr>
            <a:r>
              <a:rPr lang="ru-RU" sz="3200" spc="-4" dirty="0">
                <a:solidFill>
                  <a:srgbClr val="4941BA"/>
                </a:solidFill>
                <a:latin typeface="Pragmatica Slab Book" panose="02060503020206020404" pitchFamily="18" charset="0"/>
                <a:cs typeface="Arial"/>
              </a:rPr>
              <a:t>736</a:t>
            </a:r>
            <a:endParaRPr lang="ru-RU" sz="3200" dirty="0">
              <a:solidFill>
                <a:srgbClr val="4941BA"/>
              </a:solidFill>
              <a:latin typeface="Pragmatica Slab Book" panose="02060503020206020404" pitchFamily="18" charset="0"/>
              <a:cs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DADD1AE-CBDE-2C40-B1B8-D50D3BB23319}"/>
              </a:ext>
            </a:extLst>
          </p:cNvPr>
          <p:cNvSpPr txBox="1"/>
          <p:nvPr/>
        </p:nvSpPr>
        <p:spPr>
          <a:xfrm>
            <a:off x="603512" y="3798639"/>
            <a:ext cx="1806903" cy="251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точки обслуживания</a:t>
            </a: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xmlns="" id="{CB640029-8A23-8B4A-83EC-3251F72E543C}"/>
              </a:ext>
            </a:extLst>
          </p:cNvPr>
          <p:cNvSpPr txBox="1">
            <a:spLocks/>
          </p:cNvSpPr>
          <p:nvPr/>
        </p:nvSpPr>
        <p:spPr>
          <a:xfrm>
            <a:off x="4656401" y="3798639"/>
            <a:ext cx="1925448" cy="251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банкоматов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EDAAD77A-F7AD-7F40-92F0-ED6121AC9760}"/>
              </a:ext>
            </a:extLst>
          </p:cNvPr>
          <p:cNvSpPr txBox="1"/>
          <p:nvPr/>
        </p:nvSpPr>
        <p:spPr>
          <a:xfrm>
            <a:off x="6822065" y="3261322"/>
            <a:ext cx="1717377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  <a:lvl2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2pPr>
            <a:lvl3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3pPr>
            <a:lvl4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4pPr>
            <a:lvl5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5pPr>
            <a:lvl6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6pPr>
            <a:lvl7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7pPr>
            <a:lvl8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8pPr>
            <a:lvl9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9pPr>
          </a:lstStyle>
          <a:p>
            <a:r>
              <a:rPr lang="ru-RU" dirty="0">
                <a:solidFill>
                  <a:srgbClr val="4941BA"/>
                </a:solidFill>
              </a:rPr>
              <a:t>1 268</a:t>
            </a:r>
          </a:p>
        </p:txBody>
      </p:sp>
      <p:sp>
        <p:nvSpPr>
          <p:cNvPr id="51" name="object 21">
            <a:extLst>
              <a:ext uri="{FF2B5EF4-FFF2-40B4-BE49-F238E27FC236}">
                <a16:creationId xmlns:a16="http://schemas.microsoft.com/office/drawing/2014/main" xmlns="" id="{3FF07672-906E-E945-9ED8-8D4445419997}"/>
              </a:ext>
            </a:extLst>
          </p:cNvPr>
          <p:cNvSpPr txBox="1">
            <a:spLocks/>
          </p:cNvSpPr>
          <p:nvPr/>
        </p:nvSpPr>
        <p:spPr>
          <a:xfrm>
            <a:off x="4644826" y="4078072"/>
            <a:ext cx="2026838" cy="433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marL="51181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7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302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4229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438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6646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17854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5906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027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 dirty="0">
                <a:latin typeface="PRAGMATICA SLAB LIGHT" panose="02060403020206020404" pitchFamily="18" charset="77"/>
              </a:rPr>
              <a:t>4</a:t>
            </a:r>
            <a:r>
              <a:rPr lang="ru-RU" altLang="ru-RU" sz="1100" dirty="0">
                <a:latin typeface="PRAGMATICA SLAB LIGHT" panose="02060403020206020404" pitchFamily="18" charset="77"/>
                <a:sym typeface="Pragmatica Slabserif" charset="0"/>
              </a:rPr>
              <a:t> 700+ собственных</a:t>
            </a:r>
          </a:p>
          <a:p>
            <a:pPr>
              <a:lnSpc>
                <a:spcPct val="100000"/>
              </a:lnSpc>
            </a:pPr>
            <a:r>
              <a:rPr lang="ru-RU" altLang="ru-RU" sz="1100" dirty="0">
                <a:latin typeface="PRAGMATICA SLAB LIGHT" panose="02060403020206020404" pitchFamily="18" charset="77"/>
                <a:sym typeface="Pragmatica Slabserif" charset="0"/>
              </a:rPr>
              <a:t>16 000 группы ВТБ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87C8070C-7DA3-7C44-B68F-1AED6C5D6307}"/>
              </a:ext>
            </a:extLst>
          </p:cNvPr>
          <p:cNvSpPr txBox="1"/>
          <p:nvPr/>
        </p:nvSpPr>
        <p:spPr>
          <a:xfrm>
            <a:off x="6914142" y="3792104"/>
            <a:ext cx="1950858" cy="4202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2pPr>
            <a:lvl3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3pPr>
            <a:lvl4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4pPr>
            <a:lvl5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5pPr>
            <a:lvl6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6pPr>
            <a:lvl7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7pPr>
            <a:lvl8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8pPr>
            <a:lvl9pPr indent="0" defTabSz="1219170">
              <a:defRPr sz="1867">
                <a:solidFill>
                  <a:srgbClr val="FFFFFF"/>
                </a:solidFill>
                <a:latin typeface="DIN Pro Bold"/>
                <a:ea typeface="DIN Pro Bold"/>
                <a:cs typeface="DIN Pro Bold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POS-терминалов  </a:t>
            </a:r>
            <a:b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</a:b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Почта Банка</a:t>
            </a:r>
          </a:p>
        </p:txBody>
      </p:sp>
      <p:sp>
        <p:nvSpPr>
          <p:cNvPr id="53" name="object 13">
            <a:extLst>
              <a:ext uri="{FF2B5EF4-FFF2-40B4-BE49-F238E27FC236}">
                <a16:creationId xmlns:a16="http://schemas.microsoft.com/office/drawing/2014/main" xmlns="" id="{086C6C3D-488C-BE4E-8324-5ECAFE3372BE}"/>
              </a:ext>
            </a:extLst>
          </p:cNvPr>
          <p:cNvSpPr txBox="1">
            <a:spLocks/>
          </p:cNvSpPr>
          <p:nvPr/>
        </p:nvSpPr>
        <p:spPr>
          <a:xfrm>
            <a:off x="243229" y="380746"/>
            <a:ext cx="6613319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r>
              <a:rPr lang="ru-RU" b="0" dirty="0">
                <a:solidFill>
                  <a:srgbClr val="D71957"/>
                </a:solidFill>
                <a:latin typeface="PRAGMATICA SLAB BOOK" panose="02060503020206020404" pitchFamily="18" charset="77"/>
              </a:rPr>
              <a:t>Почта Банк в цифрах в Самарской области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C16E9D9-5C32-0643-BA7A-1852BAEF9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10" y="1589003"/>
            <a:ext cx="293081" cy="2930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D5921D4-3A0F-5B49-9DF1-58A454CCB8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60" y="1544218"/>
            <a:ext cx="356627" cy="356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5C7EF02-7C40-1844-A824-AF6DC61AAD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256" y="1580219"/>
            <a:ext cx="293081" cy="2930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3C8C5B2-68D4-124B-9FD0-24BA9DEC14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60" y="3061153"/>
            <a:ext cx="356626" cy="3566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4DE60BC-B37A-9348-A6CD-75BCFE0832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41" y="3128932"/>
            <a:ext cx="277932" cy="2779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AD2EE05D-5025-8C4A-9942-4991A11643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29" y="3137274"/>
            <a:ext cx="255219" cy="25521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D2A3FB1F-DD13-F548-81C4-BFA8F3DC21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33" y="1634261"/>
            <a:ext cx="263192" cy="26319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61442E97-2CA7-D146-8FE3-DBAC46374B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808" y="3061153"/>
            <a:ext cx="302684" cy="302684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6893A9FB-F82D-7E4E-8BBC-DD2A6F0516A2}"/>
              </a:ext>
            </a:extLst>
          </p:cNvPr>
          <p:cNvSpPr txBox="1"/>
          <p:nvPr/>
        </p:nvSpPr>
        <p:spPr>
          <a:xfrm>
            <a:off x="8839194" y="481134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Pragmatica Light" panose="020B0403040502020204" pitchFamily="34" charset="77"/>
              </a:rPr>
              <a:t>4</a:t>
            </a:r>
            <a:endParaRPr lang="x-none" sz="800" dirty="0">
              <a:solidFill>
                <a:schemeClr val="tx1">
                  <a:lumMod val="75000"/>
                  <a:lumOff val="25000"/>
                </a:schemeClr>
              </a:solidFill>
              <a:latin typeface="Pragmatica Light" panose="020B0403040502020204" pitchFamily="34" charset="77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xmlns="" id="{7818E966-F42A-44E6-BCCC-D6179E75363F}"/>
              </a:ext>
            </a:extLst>
          </p:cNvPr>
          <p:cNvSpPr txBox="1">
            <a:spLocks/>
          </p:cNvSpPr>
          <p:nvPr/>
        </p:nvSpPr>
        <p:spPr>
          <a:xfrm>
            <a:off x="6846738" y="1517818"/>
            <a:ext cx="1507772" cy="574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3200" spc="-4">
                <a:solidFill>
                  <a:schemeClr val="bg1"/>
                </a:solidFill>
                <a:latin typeface="Pragmatica Slab Book" panose="02060503020206020404" pitchFamily="18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r>
              <a:rPr lang="en-US" dirty="0">
                <a:solidFill>
                  <a:srgbClr val="4941BA"/>
                </a:solidFill>
              </a:rPr>
              <a:t>225</a:t>
            </a:r>
            <a:endParaRPr lang="ru-RU" dirty="0">
              <a:solidFill>
                <a:srgbClr val="4941BA"/>
              </a:solidFill>
            </a:endParaRPr>
          </a:p>
        </p:txBody>
      </p:sp>
      <p:sp>
        <p:nvSpPr>
          <p:cNvPr id="59" name="object 2">
            <a:extLst>
              <a:ext uri="{FF2B5EF4-FFF2-40B4-BE49-F238E27FC236}">
                <a16:creationId xmlns:a16="http://schemas.microsoft.com/office/drawing/2014/main" xmlns="" id="{B1708A3E-B92F-4254-9054-137256288D39}"/>
              </a:ext>
            </a:extLst>
          </p:cNvPr>
          <p:cNvSpPr txBox="1">
            <a:spLocks/>
          </p:cNvSpPr>
          <p:nvPr/>
        </p:nvSpPr>
        <p:spPr>
          <a:xfrm>
            <a:off x="6856548" y="1974156"/>
            <a:ext cx="1323324" cy="2510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119" tIns="34119" rIns="34119" bIns="341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480"/>
              </a:lnSpc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  <a:lvl2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121917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7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100" dirty="0">
                <a:solidFill>
                  <a:srgbClr val="4941BA"/>
                </a:solidFill>
                <a:latin typeface="PRAGMATICA SLAB LIGHT" panose="02060403020206020404" pitchFamily="18" charset="77"/>
              </a:rPr>
              <a:t>сотрудников банка</a:t>
            </a:r>
          </a:p>
        </p:txBody>
      </p:sp>
    </p:spTree>
    <p:extLst>
      <p:ext uri="{BB962C8B-B14F-4D97-AF65-F5344CB8AC3E}">
        <p14:creationId xmlns:p14="http://schemas.microsoft.com/office/powerpoint/2010/main" val="277649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ashcredit_banner_2896.png" descr="cashcredit_banner_2896.png">
            <a:extLst>
              <a:ext uri="{FF2B5EF4-FFF2-40B4-BE49-F238E27FC236}">
                <a16:creationId xmlns:a16="http://schemas.microsoft.com/office/drawing/2014/main" xmlns="" id="{2685F876-7D1B-4A08-BEDF-C80B9CF38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"/>
          </a:blip>
          <a:srcRect l="21617" t="-1" r="22828" b="10094"/>
          <a:stretch/>
        </p:blipFill>
        <p:spPr>
          <a:xfrm>
            <a:off x="15130" y="0"/>
            <a:ext cx="9106292" cy="5101477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object 13">
            <a:extLst>
              <a:ext uri="{FF2B5EF4-FFF2-40B4-BE49-F238E27FC236}">
                <a16:creationId xmlns:a16="http://schemas.microsoft.com/office/drawing/2014/main" xmlns="" id="{90B587C5-38A7-484F-9838-5468586EADD5}"/>
              </a:ext>
            </a:extLst>
          </p:cNvPr>
          <p:cNvSpPr txBox="1">
            <a:spLocks/>
          </p:cNvSpPr>
          <p:nvPr/>
        </p:nvSpPr>
        <p:spPr>
          <a:xfrm>
            <a:off x="534714" y="375370"/>
            <a:ext cx="6580661" cy="403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r>
              <a:rPr lang="ru-RU" sz="209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ФОРМАТЫ ОБСЛУЖИВАНИЯ 1/2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112426F-F55C-754A-80F7-3E401B337D79}"/>
              </a:ext>
            </a:extLst>
          </p:cNvPr>
          <p:cNvSpPr/>
          <p:nvPr/>
        </p:nvSpPr>
        <p:spPr>
          <a:xfrm>
            <a:off x="534715" y="1276998"/>
            <a:ext cx="2367245" cy="330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3E24BE5-C607-C945-B2A7-C6571C7B26B4}"/>
              </a:ext>
            </a:extLst>
          </p:cNvPr>
          <p:cNvSpPr/>
          <p:nvPr/>
        </p:nvSpPr>
        <p:spPr>
          <a:xfrm>
            <a:off x="3272294" y="1276998"/>
            <a:ext cx="2367245" cy="330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C2398BA-CC92-F540-95B7-65FBE9D44300}"/>
              </a:ext>
            </a:extLst>
          </p:cNvPr>
          <p:cNvSpPr/>
          <p:nvPr/>
        </p:nvSpPr>
        <p:spPr>
          <a:xfrm>
            <a:off x="5991675" y="1276997"/>
            <a:ext cx="2367245" cy="330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xmlns="" id="{0EDB7D30-CCBC-2140-85E6-99972E8253F4}"/>
              </a:ext>
            </a:extLst>
          </p:cNvPr>
          <p:cNvSpPr txBox="1"/>
          <p:nvPr/>
        </p:nvSpPr>
        <p:spPr>
          <a:xfrm>
            <a:off x="675612" y="1431733"/>
            <a:ext cx="1868947" cy="461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sz="1194" b="1" dirty="0">
                <a:solidFill>
                  <a:srgbClr val="352B8D"/>
                </a:solidFill>
                <a:latin typeface="Pragmatica Slab Book" panose="02060503020206020404" pitchFamily="18" charset="0"/>
              </a:rPr>
              <a:t>ФЛАГМАНСКИЙ</a:t>
            </a:r>
          </a:p>
          <a:p>
            <a:r>
              <a:rPr sz="1194" b="1" dirty="0">
                <a:solidFill>
                  <a:srgbClr val="352B8D"/>
                </a:solidFill>
                <a:latin typeface="Pragmatica Slab Book" panose="02060503020206020404" pitchFamily="18" charset="0"/>
              </a:rPr>
              <a:t>КЛИЕНТСКИЙ ЦЕНТР</a:t>
            </a: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xmlns="" id="{96137E05-12F0-CD45-87DE-F97265ECD01F}"/>
              </a:ext>
            </a:extLst>
          </p:cNvPr>
          <p:cNvSpPr txBox="1"/>
          <p:nvPr/>
        </p:nvSpPr>
        <p:spPr>
          <a:xfrm>
            <a:off x="3462645" y="1333475"/>
            <a:ext cx="2055649" cy="6583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200" b="1">
                <a:solidFill>
                  <a:srgbClr val="4942BA"/>
                </a:solidFill>
                <a:latin typeface="Pragmatica Slab Book" panose="02060503020206020404" pitchFamily="18" charset="0"/>
                <a:cs typeface="Arial"/>
              </a:defRPr>
            </a:lvl1pPr>
          </a:lstStyle>
          <a:p>
            <a:r>
              <a:rPr sz="1194" dirty="0">
                <a:solidFill>
                  <a:srgbClr val="352B8D"/>
                </a:solidFill>
              </a:rPr>
              <a:t>КЛИЕНТСКИЙ ЦЕНТР</a:t>
            </a:r>
          </a:p>
          <a:p>
            <a:r>
              <a:rPr sz="1194" dirty="0">
                <a:solidFill>
                  <a:srgbClr val="352B8D"/>
                </a:solidFill>
              </a:rPr>
              <a:t>В ОТДЕЛЕНИЯХ </a:t>
            </a:r>
            <a:endParaRPr lang="ru-RU" sz="1194" dirty="0">
              <a:solidFill>
                <a:srgbClr val="352B8D"/>
              </a:solidFill>
            </a:endParaRPr>
          </a:p>
          <a:p>
            <a:r>
              <a:rPr sz="1194" dirty="0">
                <a:solidFill>
                  <a:srgbClr val="352B8D"/>
                </a:solidFill>
              </a:rPr>
              <a:t>ПОЧТЫ РОССИИ</a:t>
            </a: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xmlns="" id="{BC2A6356-EBFF-EA49-961B-D271BB21C498}"/>
              </a:ext>
            </a:extLst>
          </p:cNvPr>
          <p:cNvSpPr txBox="1"/>
          <p:nvPr/>
        </p:nvSpPr>
        <p:spPr>
          <a:xfrm>
            <a:off x="6180182" y="1431733"/>
            <a:ext cx="1669282" cy="461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200" b="1">
                <a:solidFill>
                  <a:srgbClr val="4942BA"/>
                </a:solidFill>
                <a:latin typeface="Pragmatica Slab Book" panose="02060503020206020404" pitchFamily="18" charset="0"/>
                <a:cs typeface="Arial"/>
              </a:defRPr>
            </a:lvl1pPr>
          </a:lstStyle>
          <a:p>
            <a:r>
              <a:rPr sz="1194" dirty="0">
                <a:solidFill>
                  <a:srgbClr val="352B8D"/>
                </a:solidFill>
              </a:rPr>
              <a:t>АГЕНТСКАЯ СЕТЬ</a:t>
            </a:r>
          </a:p>
          <a:p>
            <a:r>
              <a:rPr sz="1194" dirty="0">
                <a:solidFill>
                  <a:srgbClr val="352B8D"/>
                </a:solidFill>
              </a:rPr>
              <a:t>ПОЧТЫ РОССИИ</a:t>
            </a:r>
          </a:p>
        </p:txBody>
      </p:sp>
      <p:pic>
        <p:nvPicPr>
          <p:cNvPr id="1026" name="Picture 2" descr="Флагманский клиентский центр «Почта Банка» в Чите приступил к работе">
            <a:extLst>
              <a:ext uri="{FF2B5EF4-FFF2-40B4-BE49-F238E27FC236}">
                <a16:creationId xmlns:a16="http://schemas.microsoft.com/office/drawing/2014/main" xmlns="" id="{A8AD0FDE-76C0-B249-9C3C-571C11533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89"/>
          <a:stretch/>
        </p:blipFill>
        <p:spPr bwMode="auto">
          <a:xfrm>
            <a:off x="530225" y="2195120"/>
            <a:ext cx="2008148" cy="107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араллелограмм 32">
            <a:extLst>
              <a:ext uri="{FF2B5EF4-FFF2-40B4-BE49-F238E27FC236}">
                <a16:creationId xmlns:a16="http://schemas.microsoft.com/office/drawing/2014/main" xmlns="" id="{C030260B-53F3-B74D-93D6-B84E675F7972}"/>
              </a:ext>
            </a:extLst>
          </p:cNvPr>
          <p:cNvSpPr/>
          <p:nvPr/>
        </p:nvSpPr>
        <p:spPr>
          <a:xfrm>
            <a:off x="5991538" y="3267027"/>
            <a:ext cx="2049066" cy="770165"/>
          </a:xfrm>
          <a:prstGeom prst="parallelogram">
            <a:avLst>
              <a:gd name="adj" fmla="val 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</a:endParaRPr>
          </a:p>
        </p:txBody>
      </p:sp>
      <p:sp>
        <p:nvSpPr>
          <p:cNvPr id="44" name="Параллелограмм 30">
            <a:extLst>
              <a:ext uri="{FF2B5EF4-FFF2-40B4-BE49-F238E27FC236}">
                <a16:creationId xmlns:a16="http://schemas.microsoft.com/office/drawing/2014/main" xmlns="" id="{591DB9E0-C9EE-5B4D-A189-833A5E186EF1}"/>
              </a:ext>
            </a:extLst>
          </p:cNvPr>
          <p:cNvSpPr/>
          <p:nvPr/>
        </p:nvSpPr>
        <p:spPr>
          <a:xfrm>
            <a:off x="5997991" y="3266450"/>
            <a:ext cx="2493731" cy="770668"/>
          </a:xfrm>
          <a:prstGeom prst="parallelogram">
            <a:avLst>
              <a:gd name="adj" fmla="val 4096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</a:endParaRPr>
          </a:p>
        </p:txBody>
      </p:sp>
      <p:sp>
        <p:nvSpPr>
          <p:cNvPr id="32" name="Параллелограмм 30">
            <a:extLst>
              <a:ext uri="{FF2B5EF4-FFF2-40B4-BE49-F238E27FC236}">
                <a16:creationId xmlns:a16="http://schemas.microsoft.com/office/drawing/2014/main" xmlns="" id="{A1FA42D2-1062-CB40-9B03-F5921E649485}"/>
              </a:ext>
            </a:extLst>
          </p:cNvPr>
          <p:cNvSpPr/>
          <p:nvPr/>
        </p:nvSpPr>
        <p:spPr>
          <a:xfrm>
            <a:off x="536678" y="3266450"/>
            <a:ext cx="2493731" cy="770668"/>
          </a:xfrm>
          <a:prstGeom prst="parallelogram">
            <a:avLst>
              <a:gd name="adj" fmla="val 40960"/>
            </a:avLst>
          </a:prstGeom>
          <a:gradFill>
            <a:gsLst>
              <a:gs pos="100000">
                <a:srgbClr val="C11446"/>
              </a:gs>
              <a:gs pos="0">
                <a:srgbClr val="EA0056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/>
          </a:p>
        </p:txBody>
      </p:sp>
      <p:sp>
        <p:nvSpPr>
          <p:cNvPr id="33" name="Параллелограмм 32">
            <a:extLst>
              <a:ext uri="{FF2B5EF4-FFF2-40B4-BE49-F238E27FC236}">
                <a16:creationId xmlns:a16="http://schemas.microsoft.com/office/drawing/2014/main" xmlns="" id="{8E719DD6-4375-7546-B524-3D09FA981FF6}"/>
              </a:ext>
            </a:extLst>
          </p:cNvPr>
          <p:cNvSpPr/>
          <p:nvPr/>
        </p:nvSpPr>
        <p:spPr>
          <a:xfrm>
            <a:off x="530225" y="3267027"/>
            <a:ext cx="2049066" cy="770165"/>
          </a:xfrm>
          <a:prstGeom prst="parallelogram">
            <a:avLst>
              <a:gd name="adj" fmla="val 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</a:endParaRPr>
          </a:p>
        </p:txBody>
      </p:sp>
      <p:sp>
        <p:nvSpPr>
          <p:cNvPr id="50" name="object 12">
            <a:extLst>
              <a:ext uri="{FF2B5EF4-FFF2-40B4-BE49-F238E27FC236}">
                <a16:creationId xmlns:a16="http://schemas.microsoft.com/office/drawing/2014/main" xmlns="" id="{816D1465-E37F-1047-A44F-E7C031A50B13}"/>
              </a:ext>
            </a:extLst>
          </p:cNvPr>
          <p:cNvSpPr txBox="1"/>
          <p:nvPr/>
        </p:nvSpPr>
        <p:spPr>
          <a:xfrm>
            <a:off x="614608" y="3248393"/>
            <a:ext cx="2149850" cy="7610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280"/>
              </a:lnSpc>
              <a:spcBef>
                <a:spcPts val="71"/>
              </a:spcBef>
              <a:defRPr sz="1200">
                <a:solidFill>
                  <a:srgbClr val="302683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pPr marL="9431">
              <a:spcBef>
                <a:spcPts val="75"/>
              </a:spcBef>
            </a:pP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Полнофункциональный клиентский офис</a:t>
            </a:r>
          </a:p>
          <a:p>
            <a:pPr marL="9431"/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Банка вне отделения почтовой связи. Оснащен банкоматом. Полный спектр продуктов  и услуг Банка</a:t>
            </a:r>
          </a:p>
        </p:txBody>
      </p:sp>
      <p:sp>
        <p:nvSpPr>
          <p:cNvPr id="38" name="Параллелограмм 30">
            <a:extLst>
              <a:ext uri="{FF2B5EF4-FFF2-40B4-BE49-F238E27FC236}">
                <a16:creationId xmlns:a16="http://schemas.microsoft.com/office/drawing/2014/main" xmlns="" id="{71A28B24-46E8-DB44-BE37-04D88EE074B7}"/>
              </a:ext>
            </a:extLst>
          </p:cNvPr>
          <p:cNvSpPr/>
          <p:nvPr/>
        </p:nvSpPr>
        <p:spPr>
          <a:xfrm>
            <a:off x="3285099" y="3260224"/>
            <a:ext cx="2493731" cy="770668"/>
          </a:xfrm>
          <a:prstGeom prst="parallelogram">
            <a:avLst>
              <a:gd name="adj" fmla="val 40960"/>
            </a:avLst>
          </a:prstGeom>
          <a:gradFill>
            <a:gsLst>
              <a:gs pos="100000">
                <a:srgbClr val="C11446"/>
              </a:gs>
              <a:gs pos="0">
                <a:srgbClr val="EA0056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/>
          </a:p>
        </p:txBody>
      </p:sp>
      <p:sp>
        <p:nvSpPr>
          <p:cNvPr id="39" name="Параллелограмм 32">
            <a:extLst>
              <a:ext uri="{FF2B5EF4-FFF2-40B4-BE49-F238E27FC236}">
                <a16:creationId xmlns:a16="http://schemas.microsoft.com/office/drawing/2014/main" xmlns="" id="{FBDACFCD-5A5A-5D43-A7A1-76FE8CB435EE}"/>
              </a:ext>
            </a:extLst>
          </p:cNvPr>
          <p:cNvSpPr/>
          <p:nvPr/>
        </p:nvSpPr>
        <p:spPr>
          <a:xfrm>
            <a:off x="3278647" y="3260801"/>
            <a:ext cx="2049066" cy="770165"/>
          </a:xfrm>
          <a:prstGeom prst="parallelogram">
            <a:avLst>
              <a:gd name="adj" fmla="val 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xmlns="" id="{8D7ACB06-EDB7-FD40-83BE-C29A60BF807C}"/>
              </a:ext>
            </a:extLst>
          </p:cNvPr>
          <p:cNvSpPr/>
          <p:nvPr/>
        </p:nvSpPr>
        <p:spPr>
          <a:xfrm>
            <a:off x="3285099" y="2187935"/>
            <a:ext cx="2008148" cy="1078347"/>
          </a:xfrm>
          <a:prstGeom prst="rect">
            <a:avLst/>
          </a:prstGeom>
          <a:blipFill>
            <a:blip r:embed="rId4" cstate="print"/>
            <a:stretch>
              <a:fillRect t="-22436" b="-64310"/>
            </a:stretch>
          </a:blipFill>
        </p:spPr>
        <p:txBody>
          <a:bodyPr wrap="square" lIns="0" tIns="0" rIns="0" bIns="0" rtlCol="0"/>
          <a:lstStyle/>
          <a:p>
            <a:endParaRPr sz="1791" dirty="0"/>
          </a:p>
        </p:txBody>
      </p:sp>
      <p:pic>
        <p:nvPicPr>
          <p:cNvPr id="29" name="Picture 4" descr="Новости">
            <a:extLst>
              <a:ext uri="{FF2B5EF4-FFF2-40B4-BE49-F238E27FC236}">
                <a16:creationId xmlns:a16="http://schemas.microsoft.com/office/drawing/2014/main" xmlns="" id="{E597B89B-3D04-1542-AFC9-1F026CFAA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4"/>
          <a:stretch/>
        </p:blipFill>
        <p:spPr bwMode="auto">
          <a:xfrm>
            <a:off x="5997990" y="2185107"/>
            <a:ext cx="2021261" cy="108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78BF33A-B3E3-104A-A910-06254F28263D}"/>
              </a:ext>
            </a:extLst>
          </p:cNvPr>
          <p:cNvSpPr txBox="1"/>
          <p:nvPr/>
        </p:nvSpPr>
        <p:spPr>
          <a:xfrm>
            <a:off x="8818121" y="4800223"/>
            <a:ext cx="235962" cy="214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96" dirty="0">
                <a:solidFill>
                  <a:schemeClr val="tx1">
                    <a:lumMod val="75000"/>
                    <a:lumOff val="25000"/>
                  </a:schemeClr>
                </a:solidFill>
                <a:latin typeface="Pragmatica Light" panose="020B0403040502020204" pitchFamily="34" charset="77"/>
              </a:rPr>
              <a:t>5</a:t>
            </a:r>
            <a:endParaRPr lang="x-none" sz="796" dirty="0">
              <a:solidFill>
                <a:schemeClr val="tx1">
                  <a:lumMod val="75000"/>
                  <a:lumOff val="25000"/>
                </a:schemeClr>
              </a:solidFill>
              <a:latin typeface="Pragmatica Light" panose="020B0403040502020204" pitchFamily="34" charset="7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AEA3E2D-5D54-4AD1-9D6A-D773C08F677D}"/>
              </a:ext>
            </a:extLst>
          </p:cNvPr>
          <p:cNvSpPr txBox="1"/>
          <p:nvPr/>
        </p:nvSpPr>
        <p:spPr>
          <a:xfrm>
            <a:off x="3299115" y="3218111"/>
            <a:ext cx="2112219" cy="8536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9431">
              <a:lnSpc>
                <a:spcPts val="955"/>
              </a:lnSpc>
            </a:pP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Широкий спектр банковских услуг: </a:t>
            </a:r>
            <a:b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</a:t>
            </a:r>
            <a:r>
              <a:rPr lang="en-US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для открытия сберегательного счета, перевод пенсии, прием платежей, оформление платежных карт, вкладов и кредитов, коробочных продуктов</a:t>
            </a:r>
          </a:p>
        </p:txBody>
      </p:sp>
      <p:sp>
        <p:nvSpPr>
          <p:cNvPr id="35" name="object 20">
            <a:extLst>
              <a:ext uri="{FF2B5EF4-FFF2-40B4-BE49-F238E27FC236}">
                <a16:creationId xmlns:a16="http://schemas.microsoft.com/office/drawing/2014/main" xmlns="" id="{B1129E3F-AC50-4B03-86C4-C0B7514DBD9A}"/>
              </a:ext>
            </a:extLst>
          </p:cNvPr>
          <p:cNvSpPr txBox="1"/>
          <p:nvPr/>
        </p:nvSpPr>
        <p:spPr>
          <a:xfrm>
            <a:off x="5453576" y="3218310"/>
            <a:ext cx="2699398" cy="821229"/>
          </a:xfrm>
          <a:prstGeom prst="rect">
            <a:avLst/>
          </a:prstGeom>
          <a:noFill/>
        </p:spPr>
        <p:txBody>
          <a:bodyPr vert="horz" wrap="square" lIns="0" tIns="62717" rIns="0" bIns="0" rtlCol="0" anchor="ctr">
            <a:spAutoFit/>
          </a:bodyPr>
          <a:lstStyle/>
          <a:p>
            <a:pPr marL="763913">
              <a:spcBef>
                <a:spcPts val="493"/>
              </a:spcBef>
            </a:pPr>
            <a:r>
              <a:rPr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Услуги: оформление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последующего</a:t>
            </a:r>
            <a:r>
              <a:rPr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открытия</a:t>
            </a:r>
            <a:r>
              <a:rPr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Банком</a:t>
            </a:r>
            <a:r>
              <a:rPr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сбер</a:t>
            </a:r>
            <a:r>
              <a:rPr lang="ru-RU"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егательного</a:t>
            </a: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2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счета</a:t>
            </a: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вклада, оплата услуг </a:t>
            </a:r>
            <a:b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снятие  наличных, оформление перевода пенсии</a:t>
            </a:r>
          </a:p>
        </p:txBody>
      </p:sp>
    </p:spTree>
    <p:extLst>
      <p:ext uri="{BB962C8B-B14F-4D97-AF65-F5344CB8AC3E}">
        <p14:creationId xmlns:p14="http://schemas.microsoft.com/office/powerpoint/2010/main" val="3185061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ashcredit_banner_2896.png" descr="cashcredit_banner_2896.png">
            <a:extLst>
              <a:ext uri="{FF2B5EF4-FFF2-40B4-BE49-F238E27FC236}">
                <a16:creationId xmlns:a16="http://schemas.microsoft.com/office/drawing/2014/main" xmlns="" id="{FAE175C4-A721-4891-BB04-961F30011A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"/>
          </a:blip>
          <a:srcRect l="21617" t="-1" r="22828" b="10094"/>
          <a:stretch/>
        </p:blipFill>
        <p:spPr>
          <a:xfrm>
            <a:off x="22578" y="8312"/>
            <a:ext cx="9106292" cy="5101477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object 13">
            <a:extLst>
              <a:ext uri="{FF2B5EF4-FFF2-40B4-BE49-F238E27FC236}">
                <a16:creationId xmlns:a16="http://schemas.microsoft.com/office/drawing/2014/main" xmlns="" id="{90B587C5-38A7-484F-9838-5468586EADD5}"/>
              </a:ext>
            </a:extLst>
          </p:cNvPr>
          <p:cNvSpPr txBox="1">
            <a:spLocks/>
          </p:cNvSpPr>
          <p:nvPr/>
        </p:nvSpPr>
        <p:spPr>
          <a:xfrm>
            <a:off x="534714" y="375370"/>
            <a:ext cx="6580661" cy="403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r>
              <a:rPr lang="ru-RU" sz="209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ФОРМАТЫ ОБСЛУЖИВАНИЯ 2/2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112426F-F55C-754A-80F7-3E401B337D79}"/>
              </a:ext>
            </a:extLst>
          </p:cNvPr>
          <p:cNvSpPr/>
          <p:nvPr/>
        </p:nvSpPr>
        <p:spPr>
          <a:xfrm>
            <a:off x="4344529" y="1062606"/>
            <a:ext cx="2411145" cy="3305526"/>
          </a:xfrm>
          <a:prstGeom prst="rect">
            <a:avLst/>
          </a:prstGeom>
          <a:solidFill>
            <a:schemeClr val="bg1">
              <a:lumMod val="9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3E24BE5-C607-C945-B2A7-C6571C7B26B4}"/>
              </a:ext>
            </a:extLst>
          </p:cNvPr>
          <p:cNvSpPr/>
          <p:nvPr/>
        </p:nvSpPr>
        <p:spPr>
          <a:xfrm>
            <a:off x="934215" y="1068482"/>
            <a:ext cx="2367245" cy="3305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xmlns="" id="{0EDB7D30-CCBC-2140-85E6-99972E8253F4}"/>
              </a:ext>
            </a:extLst>
          </p:cNvPr>
          <p:cNvSpPr txBox="1"/>
          <p:nvPr/>
        </p:nvSpPr>
        <p:spPr>
          <a:xfrm>
            <a:off x="402639" y="821326"/>
            <a:ext cx="2367244" cy="4617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spcBef>
                <a:spcPts val="71"/>
              </a:spcBef>
              <a:defRPr sz="1400">
                <a:solidFill>
                  <a:schemeClr val="bg1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r>
              <a:rPr lang="en-GB" sz="1194" b="1" dirty="0">
                <a:solidFill>
                  <a:srgbClr val="352B8D"/>
                </a:solidFill>
                <a:latin typeface="Pragmatica Slab Book" panose="02060503020206020404" pitchFamily="18" charset="0"/>
              </a:rPr>
              <a:t>POS-</a:t>
            </a:r>
            <a:r>
              <a:rPr lang="ru-RU" sz="1194" b="1" dirty="0">
                <a:solidFill>
                  <a:srgbClr val="352B8D"/>
                </a:solidFill>
                <a:latin typeface="Pragmatica Slab Book" panose="02060503020206020404" pitchFamily="18" charset="0"/>
              </a:rPr>
              <a:t>ТЕРМИНАЛЫ  </a:t>
            </a:r>
          </a:p>
          <a:p>
            <a:r>
              <a:rPr lang="ru-RU" sz="1194" b="1" dirty="0">
                <a:solidFill>
                  <a:srgbClr val="352B8D"/>
                </a:solidFill>
                <a:latin typeface="Pragmatica Slab Book" panose="02060503020206020404" pitchFamily="18" charset="0"/>
              </a:rPr>
              <a:t>В ОТДЕЛЕНИЯХ ПОЧТОВОЙ СВЯЗИ</a:t>
            </a:r>
          </a:p>
        </p:txBody>
      </p:sp>
      <p:sp>
        <p:nvSpPr>
          <p:cNvPr id="32" name="Параллелограмм 30">
            <a:extLst>
              <a:ext uri="{FF2B5EF4-FFF2-40B4-BE49-F238E27FC236}">
                <a16:creationId xmlns:a16="http://schemas.microsoft.com/office/drawing/2014/main" xmlns="" id="{A1FA42D2-1062-CB40-9B03-F5921E649485}"/>
              </a:ext>
            </a:extLst>
          </p:cNvPr>
          <p:cNvSpPr/>
          <p:nvPr/>
        </p:nvSpPr>
        <p:spPr>
          <a:xfrm>
            <a:off x="363785" y="3368867"/>
            <a:ext cx="2539976" cy="1071861"/>
          </a:xfrm>
          <a:prstGeom prst="parallelogram">
            <a:avLst>
              <a:gd name="adj" fmla="val 40960"/>
            </a:avLst>
          </a:prstGeom>
          <a:gradFill>
            <a:gsLst>
              <a:gs pos="100000">
                <a:srgbClr val="C11446"/>
              </a:gs>
              <a:gs pos="0">
                <a:srgbClr val="EA0056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/>
          </a:p>
        </p:txBody>
      </p:sp>
      <p:sp>
        <p:nvSpPr>
          <p:cNvPr id="33" name="Параллелограмм 32">
            <a:extLst>
              <a:ext uri="{FF2B5EF4-FFF2-40B4-BE49-F238E27FC236}">
                <a16:creationId xmlns:a16="http://schemas.microsoft.com/office/drawing/2014/main" xmlns="" id="{8E719DD6-4375-7546-B524-3D09FA981FF6}"/>
              </a:ext>
            </a:extLst>
          </p:cNvPr>
          <p:cNvSpPr/>
          <p:nvPr/>
        </p:nvSpPr>
        <p:spPr>
          <a:xfrm>
            <a:off x="363785" y="3376285"/>
            <a:ext cx="2087065" cy="1071161"/>
          </a:xfrm>
          <a:prstGeom prst="parallelogram">
            <a:avLst>
              <a:gd name="adj" fmla="val 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</a:endParaRPr>
          </a:p>
        </p:txBody>
      </p:sp>
      <p:sp>
        <p:nvSpPr>
          <p:cNvPr id="50" name="object 12">
            <a:extLst>
              <a:ext uri="{FF2B5EF4-FFF2-40B4-BE49-F238E27FC236}">
                <a16:creationId xmlns:a16="http://schemas.microsoft.com/office/drawing/2014/main" xmlns="" id="{816D1465-E37F-1047-A44F-E7C031A50B13}"/>
              </a:ext>
            </a:extLst>
          </p:cNvPr>
          <p:cNvSpPr txBox="1"/>
          <p:nvPr/>
        </p:nvSpPr>
        <p:spPr>
          <a:xfrm>
            <a:off x="490862" y="3496725"/>
            <a:ext cx="1692692" cy="3763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9478">
              <a:lnSpc>
                <a:spcPts val="1280"/>
              </a:lnSpc>
              <a:spcBef>
                <a:spcPts val="71"/>
              </a:spcBef>
              <a:defRPr sz="1200">
                <a:solidFill>
                  <a:srgbClr val="302683"/>
                </a:solidFill>
                <a:latin typeface="Pragmatica Light" panose="020B0403040502020204" pitchFamily="34" charset="0"/>
                <a:cs typeface="Arial"/>
              </a:defRPr>
            </a:lvl1pPr>
          </a:lstStyle>
          <a:p>
            <a:pPr>
              <a:lnSpc>
                <a:spcPts val="756"/>
              </a:lnSpc>
              <a:spcBef>
                <a:spcPts val="0"/>
              </a:spcBef>
            </a:pPr>
            <a:r>
              <a:rPr lang="en-GB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POS-</a:t>
            </a:r>
            <a:r>
              <a:rPr lang="ru-RU" sz="8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терминалов, расположенные в отделениях почтовой связи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1C538F10-DB21-B047-9473-9610E1DD45F9}"/>
              </a:ext>
            </a:extLst>
          </p:cNvPr>
          <p:cNvSpPr/>
          <p:nvPr/>
        </p:nvSpPr>
        <p:spPr>
          <a:xfrm>
            <a:off x="402639" y="1588152"/>
            <a:ext cx="2367244" cy="1533204"/>
          </a:xfrm>
          <a:prstGeom prst="rect">
            <a:avLst/>
          </a:prstGeom>
          <a:blipFill>
            <a:blip r:embed="rId3" cstate="print"/>
            <a:stretch>
              <a:fillRect t="-7996" b="-24564"/>
            </a:stretch>
          </a:blipFill>
        </p:spPr>
        <p:txBody>
          <a:bodyPr wrap="square" lIns="0" tIns="0" rIns="0" bIns="0" rtlCol="0"/>
          <a:lstStyle/>
          <a:p>
            <a:endParaRPr sz="1791" dirty="0"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xmlns="" id="{11B06532-E0D2-49B3-8348-3091C742CDDE}"/>
              </a:ext>
            </a:extLst>
          </p:cNvPr>
          <p:cNvSpPr txBox="1"/>
          <p:nvPr/>
        </p:nvSpPr>
        <p:spPr>
          <a:xfrm>
            <a:off x="3913243" y="1952925"/>
            <a:ext cx="4864386" cy="1720971"/>
          </a:xfrm>
          <a:prstGeom prst="rect">
            <a:avLst/>
          </a:prstGeom>
        </p:spPr>
        <p:txBody>
          <a:bodyPr vert="horz" wrap="square" lIns="0" tIns="9004" rIns="0" bIns="0" rtlCol="0">
            <a:spAutoFit/>
          </a:bodyPr>
          <a:lstStyle/>
          <a:p>
            <a:pPr marL="442623" marR="3791" indent="-433619">
              <a:spcBef>
                <a:spcPts val="896"/>
              </a:spcBef>
              <a:spcAft>
                <a:spcPts val="448"/>
              </a:spcAft>
              <a:buAutoNum type="arabicPeriod"/>
            </a:pPr>
            <a:r>
              <a:rPr lang="ru-RU" sz="1493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ТОВАРОВ В ОТДЕЛЕНИЯХ ПОЧТЫ РОССИИ</a:t>
            </a:r>
          </a:p>
          <a:p>
            <a:pPr marL="442623" marR="3791" indent="-433619">
              <a:spcBef>
                <a:spcPts val="896"/>
              </a:spcBef>
              <a:spcAft>
                <a:spcPts val="448"/>
              </a:spcAft>
              <a:buAutoNum type="arabicPeriod"/>
            </a:pPr>
            <a:r>
              <a:rPr lang="ru-RU" sz="1493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СНЯТИЕ ДЕНЕЖНЫХ СРЕДСТВ С БАНКОВСКИХ КАРТ</a:t>
            </a:r>
          </a:p>
          <a:p>
            <a:pPr marL="442623" marR="3791" indent="-433619">
              <a:spcBef>
                <a:spcPts val="896"/>
              </a:spcBef>
              <a:spcAft>
                <a:spcPts val="448"/>
              </a:spcAft>
              <a:buAutoNum type="arabicPeriod"/>
            </a:pPr>
            <a:r>
              <a:rPr lang="ru-RU" sz="1493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ВНЕСЕНИЕ ДЕНЕЖНЫХ СРЕДСТВ НА КАРТЫ И СЧЕТА «ПОЧТА БАНКА»</a:t>
            </a: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xmlns="" id="{9F354CCD-8DA6-4D79-80E4-757771196214}"/>
              </a:ext>
            </a:extLst>
          </p:cNvPr>
          <p:cNvSpPr txBox="1"/>
          <p:nvPr/>
        </p:nvSpPr>
        <p:spPr>
          <a:xfrm>
            <a:off x="4344529" y="928510"/>
            <a:ext cx="2900509" cy="389452"/>
          </a:xfrm>
          <a:prstGeom prst="rect">
            <a:avLst/>
          </a:prstGeom>
        </p:spPr>
        <p:txBody>
          <a:bodyPr vert="horz" wrap="square" lIns="0" tIns="9004" rIns="0" bIns="0" rtlCol="0">
            <a:spAutoFit/>
          </a:bodyPr>
          <a:lstStyle/>
          <a:p>
            <a:pPr marL="7073" marR="3791" indent="-433619">
              <a:spcBef>
                <a:spcPts val="53"/>
              </a:spcBef>
            </a:pPr>
            <a:r>
              <a:rPr lang="ru-RU" sz="1194" b="1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УМЕЕТ </a:t>
            </a:r>
            <a:r>
              <a:rPr lang="en-US" sz="1194" b="1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</a:t>
            </a:r>
            <a:r>
              <a:rPr lang="ru-RU" sz="1194" b="1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ТЕРМИНАЛ В</a:t>
            </a:r>
          </a:p>
          <a:p>
            <a:pPr marL="7073" marR="3791" indent="-433619">
              <a:spcBef>
                <a:spcPts val="53"/>
              </a:spcBef>
            </a:pPr>
            <a:r>
              <a:rPr lang="ru-RU" sz="1194" b="1" dirty="0">
                <a:solidFill>
                  <a:srgbClr val="352B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ОТДЕЛЕНИИ ПОЧТОВОЙ СВЯЗИ</a:t>
            </a:r>
            <a:endParaRPr sz="1194" b="1" dirty="0">
              <a:solidFill>
                <a:srgbClr val="352B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2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">
            <a:extLst>
              <a:ext uri="{FF2B5EF4-FFF2-40B4-BE49-F238E27FC236}">
                <a16:creationId xmlns:a16="http://schemas.microsoft.com/office/drawing/2014/main" xmlns="" id="{ACA01EC9-F196-CE49-884A-96F1A3B363C9}"/>
              </a:ext>
            </a:extLst>
          </p:cNvPr>
          <p:cNvSpPr/>
          <p:nvPr/>
        </p:nvSpPr>
        <p:spPr>
          <a:xfrm>
            <a:off x="22578" y="1077987"/>
            <a:ext cx="9098844" cy="815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sp>
        <p:nvSpPr>
          <p:cNvPr id="58" name="object 14">
            <a:extLst>
              <a:ext uri="{FF2B5EF4-FFF2-40B4-BE49-F238E27FC236}">
                <a16:creationId xmlns:a16="http://schemas.microsoft.com/office/drawing/2014/main" xmlns="" id="{9B0957DE-778F-E140-A535-34F8F823A0A4}"/>
              </a:ext>
            </a:extLst>
          </p:cNvPr>
          <p:cNvSpPr txBox="1">
            <a:spLocks/>
          </p:cNvSpPr>
          <p:nvPr/>
        </p:nvSpPr>
        <p:spPr>
          <a:xfrm>
            <a:off x="3272833" y="1170420"/>
            <a:ext cx="5398317" cy="775117"/>
          </a:xfrm>
          <a:prstGeom prst="rect">
            <a:avLst/>
          </a:prstGeom>
        </p:spPr>
        <p:txBody>
          <a:bodyPr vert="horz" wrap="square" lIns="0" tIns="9431" rIns="0" bIns="0" rtlCol="0">
            <a:spAutoFit/>
          </a:bodyPr>
          <a:lstStyle>
            <a:lvl1pPr marL="170604" indent="-170604" algn="l" defTabSz="682417" rtl="0" eaLnBrk="1" latinLnBrk="0" hangingPunct="1">
              <a:lnSpc>
                <a:spcPct val="90000"/>
              </a:lnSpc>
              <a:spcBef>
                <a:spcPts val="746"/>
              </a:spcBef>
              <a:buFont typeface="Arial" panose="020B0604020202020204" pitchFamily="34" charset="0"/>
              <a:buChar char="•"/>
              <a:defRPr sz="2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181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7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302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4229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438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6646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17854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5906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027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0261" marR="66489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Для </a:t>
            </a:r>
            <a:r>
              <a:rPr lang="ru-RU" sz="995" spc="-1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жителей 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малочисленных </a:t>
            </a: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и </a:t>
            </a:r>
            <a:r>
              <a:rPr lang="ru-RU" sz="995" spc="-11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удаленных населенных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пунктов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теперь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доступны ключевые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банковские услуги: открытие </a:t>
            </a:r>
            <a:r>
              <a:rPr lang="ru-RU" sz="995" spc="-1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счета,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получение заработной платы </a:t>
            </a:r>
            <a:b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</a:b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и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пенсии на </a:t>
            </a:r>
            <a:r>
              <a:rPr lang="ru-RU" sz="995" spc="-4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счет,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внесение </a:t>
            </a: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и снятие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денежных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средств, оформление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кредита, </a:t>
            </a: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вклада,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карты </a:t>
            </a:r>
            <a:r>
              <a:rPr lang="ru-RU" sz="995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или </a:t>
            </a:r>
            <a:r>
              <a:rPr lang="ru-RU" sz="995" spc="-11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перевода </a:t>
            </a:r>
            <a:r>
              <a:rPr lang="ru-RU" sz="995" spc="-7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денежных</a:t>
            </a:r>
            <a:r>
              <a:rPr lang="ru-RU" sz="995" spc="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 </a:t>
            </a:r>
            <a:r>
              <a:rPr lang="ru-RU" sz="995" spc="-4" dirty="0">
                <a:solidFill>
                  <a:srgbClr val="302683"/>
                </a:solidFill>
                <a:latin typeface="PRAGMATICA SLAB LIGHT" panose="02060403020206020404" pitchFamily="18" charset="77"/>
                <a:cs typeface="Arial"/>
              </a:rPr>
              <a:t>средств</a:t>
            </a:r>
            <a:endParaRPr lang="ru-RU" sz="995" dirty="0">
              <a:solidFill>
                <a:srgbClr val="302683"/>
              </a:solidFill>
              <a:latin typeface="PRAGMATICA SLAB LIGHT" panose="02060403020206020404" pitchFamily="18" charset="77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995" dirty="0">
              <a:solidFill>
                <a:srgbClr val="302683"/>
              </a:solidFill>
              <a:latin typeface="PRAGMATICA SLAB LIGHT" panose="02060403020206020404" pitchFamily="18" charset="77"/>
              <a:cs typeface="Times New Roman"/>
            </a:endParaRPr>
          </a:p>
        </p:txBody>
      </p:sp>
      <p:sp>
        <p:nvSpPr>
          <p:cNvPr id="28" name="Параллелограмм 22">
            <a:extLst>
              <a:ext uri="{FF2B5EF4-FFF2-40B4-BE49-F238E27FC236}">
                <a16:creationId xmlns:a16="http://schemas.microsoft.com/office/drawing/2014/main" xmlns="" id="{AF42A63A-7119-C143-9A1A-C324865039DE}"/>
              </a:ext>
            </a:extLst>
          </p:cNvPr>
          <p:cNvSpPr/>
          <p:nvPr/>
        </p:nvSpPr>
        <p:spPr>
          <a:xfrm>
            <a:off x="-418294" y="988019"/>
            <a:ext cx="3551729" cy="980948"/>
          </a:xfrm>
          <a:prstGeom prst="parallelogram">
            <a:avLst>
              <a:gd name="adj" fmla="val 40960"/>
            </a:avLst>
          </a:prstGeom>
          <a:solidFill>
            <a:srgbClr val="EA0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 dirty="0">
              <a:highlight>
                <a:srgbClr val="4342AF"/>
              </a:highlight>
              <a:latin typeface="PRAGMATICA SLAB BOOK" panose="02060503020206020404" pitchFamily="18" charset="77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xmlns="" id="{90B587C5-38A7-484F-9838-5468586EADD5}"/>
              </a:ext>
            </a:extLst>
          </p:cNvPr>
          <p:cNvSpPr txBox="1">
            <a:spLocks/>
          </p:cNvSpPr>
          <p:nvPr/>
        </p:nvSpPr>
        <p:spPr>
          <a:xfrm>
            <a:off x="534714" y="375370"/>
            <a:ext cx="6580661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r>
              <a:rPr lang="ru-RU" sz="2388" b="0" dirty="0">
                <a:solidFill>
                  <a:srgbClr val="D71957"/>
                </a:solidFill>
                <a:latin typeface="PRAGMATICA SLAB BOOK" panose="02060503020206020404" pitchFamily="18" charset="77"/>
              </a:rPr>
              <a:t>Почта Банк в сельской местности</a:t>
            </a:r>
          </a:p>
        </p:txBody>
      </p:sp>
      <p:sp>
        <p:nvSpPr>
          <p:cNvPr id="27" name="Прямоугольник 1">
            <a:extLst>
              <a:ext uri="{FF2B5EF4-FFF2-40B4-BE49-F238E27FC236}">
                <a16:creationId xmlns:a16="http://schemas.microsoft.com/office/drawing/2014/main" xmlns="" id="{D4589884-F966-474C-AC98-87A46EAA6C4D}"/>
              </a:ext>
            </a:extLst>
          </p:cNvPr>
          <p:cNvSpPr/>
          <p:nvPr/>
        </p:nvSpPr>
        <p:spPr>
          <a:xfrm>
            <a:off x="22578" y="2223471"/>
            <a:ext cx="9098844" cy="1455540"/>
          </a:xfrm>
          <a:prstGeom prst="rect">
            <a:avLst/>
          </a:prstGeom>
          <a:solidFill>
            <a:srgbClr val="4342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sp>
        <p:nvSpPr>
          <p:cNvPr id="55" name="object 14">
            <a:extLst>
              <a:ext uri="{FF2B5EF4-FFF2-40B4-BE49-F238E27FC236}">
                <a16:creationId xmlns:a16="http://schemas.microsoft.com/office/drawing/2014/main" xmlns="" id="{F9F25BC1-7DC0-C541-BE0C-D8ACAF7F20F2}"/>
              </a:ext>
            </a:extLst>
          </p:cNvPr>
          <p:cNvSpPr txBox="1">
            <a:spLocks/>
          </p:cNvSpPr>
          <p:nvPr/>
        </p:nvSpPr>
        <p:spPr>
          <a:xfrm>
            <a:off x="634340" y="2167919"/>
            <a:ext cx="6805601" cy="558648"/>
          </a:xfrm>
          <a:prstGeom prst="rect">
            <a:avLst/>
          </a:prstGeom>
        </p:spPr>
        <p:txBody>
          <a:bodyPr vert="horz" wrap="square" lIns="0" tIns="9431" rIns="0" bIns="0" rtlCol="0">
            <a:spAutoFit/>
          </a:bodyPr>
          <a:lstStyle>
            <a:lvl1pPr marL="170604" indent="-170604" algn="l" defTabSz="682417" rtl="0" eaLnBrk="1" latinLnBrk="0" hangingPunct="1">
              <a:lnSpc>
                <a:spcPct val="90000"/>
              </a:lnSpc>
              <a:spcBef>
                <a:spcPts val="746"/>
              </a:spcBef>
              <a:buFont typeface="Arial" panose="020B0604020202020204" pitchFamily="34" charset="0"/>
              <a:buChar char="•"/>
              <a:defRPr sz="2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181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7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302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4229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438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6646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17854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5906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027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6"/>
              </a:spcBef>
              <a:buNone/>
            </a:pPr>
            <a:endParaRPr lang="ru-RU" sz="995" dirty="0">
              <a:solidFill>
                <a:schemeClr val="bg1"/>
              </a:solidFill>
              <a:latin typeface="PRAGMATICA SLAB LIGHT" panose="02060403020206020404" pitchFamily="18" charset="77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995" spc="-4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Банк </a:t>
            </a:r>
            <a:r>
              <a:rPr lang="ru-RU" sz="995" spc="-19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готов </a:t>
            </a:r>
            <a:r>
              <a:rPr lang="ru-RU" sz="995" spc="-7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осуществлять </a:t>
            </a:r>
            <a:r>
              <a:rPr lang="ru-RU" sz="995" spc="-11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перевод </a:t>
            </a:r>
            <a:r>
              <a:rPr lang="ru-RU" sz="995" spc="-7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организаций </a:t>
            </a:r>
            <a:r>
              <a:rPr lang="ru-RU" sz="995" spc="-11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бюджетной </a:t>
            </a:r>
            <a:r>
              <a:rPr lang="ru-RU" sz="995" spc="-4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сферы на </a:t>
            </a:r>
            <a:r>
              <a:rPr lang="ru-RU" sz="995" spc="-7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зарплатные и пенсионные </a:t>
            </a:r>
            <a:r>
              <a:rPr lang="ru-RU" sz="99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проекты, </a:t>
            </a:r>
            <a:r>
              <a:rPr lang="ru-RU" sz="995" spc="-7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что</a:t>
            </a:r>
            <a:r>
              <a:rPr lang="ru-RU" sz="995" spc="122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 </a:t>
            </a:r>
            <a:r>
              <a:rPr lang="ru-RU" sz="995" spc="-4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повысит</a:t>
            </a:r>
            <a:r>
              <a:rPr lang="ru-RU" sz="99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 </a:t>
            </a:r>
            <a:r>
              <a:rPr lang="ru-RU" sz="995" spc="-4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доступность </a:t>
            </a:r>
            <a:r>
              <a:rPr lang="ru-RU" sz="99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и </a:t>
            </a:r>
            <a:r>
              <a:rPr lang="ru-RU" sz="995" spc="-4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качество финансовых </a:t>
            </a:r>
            <a:r>
              <a:rPr lang="ru-RU" sz="995" spc="-11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услуг </a:t>
            </a:r>
            <a:r>
              <a:rPr lang="ru-RU" sz="99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для </a:t>
            </a:r>
            <a:r>
              <a:rPr lang="ru-RU" sz="995" spc="-1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жителей</a:t>
            </a:r>
            <a:r>
              <a:rPr lang="ru-RU" sz="995" spc="4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 </a:t>
            </a:r>
            <a:r>
              <a:rPr lang="ru-RU" sz="995" spc="-15" dirty="0">
                <a:solidFill>
                  <a:schemeClr val="bg1"/>
                </a:solidFill>
                <a:latin typeface="PRAGMATICA SLAB LIGHT" panose="02060403020206020404" pitchFamily="18" charset="77"/>
                <a:cs typeface="Arial"/>
              </a:rPr>
              <a:t>села</a:t>
            </a:r>
            <a:endParaRPr lang="ru-RU" sz="995" dirty="0">
              <a:solidFill>
                <a:schemeClr val="bg1"/>
              </a:solidFill>
              <a:latin typeface="PRAGMATICA SLAB LIGHT" panose="02060403020206020404" pitchFamily="18" charset="77"/>
              <a:cs typeface="Arial"/>
            </a:endParaRPr>
          </a:p>
        </p:txBody>
      </p:sp>
      <p:sp>
        <p:nvSpPr>
          <p:cNvPr id="56" name="object 14">
            <a:extLst>
              <a:ext uri="{FF2B5EF4-FFF2-40B4-BE49-F238E27FC236}">
                <a16:creationId xmlns:a16="http://schemas.microsoft.com/office/drawing/2014/main" xmlns="" id="{5D7D27A3-28F1-0748-9172-2F50D1966A4F}"/>
              </a:ext>
            </a:extLst>
          </p:cNvPr>
          <p:cNvSpPr txBox="1">
            <a:spLocks/>
          </p:cNvSpPr>
          <p:nvPr/>
        </p:nvSpPr>
        <p:spPr>
          <a:xfrm>
            <a:off x="137916" y="988020"/>
            <a:ext cx="2915474" cy="468880"/>
          </a:xfrm>
          <a:prstGeom prst="rect">
            <a:avLst/>
          </a:prstGeom>
        </p:spPr>
        <p:txBody>
          <a:bodyPr vert="horz" wrap="square" lIns="0" tIns="9431" rIns="0" bIns="0" rtlCol="0">
            <a:spAutoFit/>
          </a:bodyPr>
          <a:lstStyle>
            <a:lvl1pPr marL="170604" indent="-170604" algn="l" defTabSz="682417" rtl="0" eaLnBrk="1" latinLnBrk="0" hangingPunct="1">
              <a:lnSpc>
                <a:spcPct val="90000"/>
              </a:lnSpc>
              <a:spcBef>
                <a:spcPts val="746"/>
              </a:spcBef>
              <a:buFont typeface="Arial" panose="020B0604020202020204" pitchFamily="34" charset="0"/>
              <a:buChar char="•"/>
              <a:defRPr sz="2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181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7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302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4229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438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6646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17854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5906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027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0261" marR="66489" indent="0">
              <a:lnSpc>
                <a:spcPct val="100000"/>
              </a:lnSpc>
              <a:spcBef>
                <a:spcPts val="75"/>
              </a:spcBef>
              <a:buNone/>
            </a:pPr>
            <a:r>
              <a:rPr lang="ru-RU" sz="2985" spc="-11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Порядка 9</a:t>
            </a:r>
            <a:r>
              <a:rPr lang="en-US" sz="2985" spc="-11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0</a:t>
            </a:r>
            <a:r>
              <a:rPr lang="ru-RU" sz="2985" spc="-11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%</a:t>
            </a:r>
            <a:endParaRPr lang="ru-RU" sz="3980" dirty="0">
              <a:solidFill>
                <a:schemeClr val="bg1"/>
              </a:solidFill>
              <a:highlight>
                <a:srgbClr val="00FF00"/>
              </a:highlight>
              <a:latin typeface="PRAGMATICA SLAB BOOK" panose="02060503020206020404" pitchFamily="18" charset="77"/>
              <a:cs typeface="Arial"/>
            </a:endParaRPr>
          </a:p>
        </p:txBody>
      </p:sp>
      <p:sp>
        <p:nvSpPr>
          <p:cNvPr id="57" name="object 14">
            <a:extLst>
              <a:ext uri="{FF2B5EF4-FFF2-40B4-BE49-F238E27FC236}">
                <a16:creationId xmlns:a16="http://schemas.microsoft.com/office/drawing/2014/main" xmlns="" id="{410DB998-C760-6745-A233-7EBD816356AF}"/>
              </a:ext>
            </a:extLst>
          </p:cNvPr>
          <p:cNvSpPr txBox="1">
            <a:spLocks/>
          </p:cNvSpPr>
          <p:nvPr/>
        </p:nvSpPr>
        <p:spPr>
          <a:xfrm>
            <a:off x="568666" y="1601433"/>
            <a:ext cx="1910785" cy="254462"/>
          </a:xfrm>
          <a:prstGeom prst="rect">
            <a:avLst/>
          </a:prstGeom>
        </p:spPr>
        <p:txBody>
          <a:bodyPr vert="horz" wrap="square" lIns="0" tIns="9431" rIns="0" bIns="0" rtlCol="0">
            <a:spAutoFit/>
          </a:bodyPr>
          <a:lstStyle>
            <a:lvl1pPr marL="170604" indent="-170604" algn="l" defTabSz="682417" rtl="0" eaLnBrk="1" latinLnBrk="0" hangingPunct="1">
              <a:lnSpc>
                <a:spcPct val="90000"/>
              </a:lnSpc>
              <a:spcBef>
                <a:spcPts val="746"/>
              </a:spcBef>
              <a:buFont typeface="Arial" panose="020B0604020202020204" pitchFamily="34" charset="0"/>
              <a:buChar char="•"/>
              <a:defRPr sz="20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181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7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302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4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4229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438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6646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17854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59063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0271" indent="-170604" algn="l" defTabSz="682417" rtl="0" eaLnBrk="1" latinLnBrk="0" hangingPunct="1">
              <a:lnSpc>
                <a:spcPct val="90000"/>
              </a:lnSpc>
              <a:spcBef>
                <a:spcPts val="373"/>
              </a:spcBef>
              <a:buFont typeface="Arial" panose="020B0604020202020204" pitchFamily="34" charset="0"/>
              <a:buChar char="•"/>
              <a:defRPr sz="13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0261" marR="66489" indent="0">
              <a:lnSpc>
                <a:spcPct val="100000"/>
              </a:lnSpc>
              <a:spcBef>
                <a:spcPts val="75"/>
              </a:spcBef>
              <a:buNone/>
            </a:pPr>
            <a:r>
              <a:rPr lang="ru-RU" sz="796" spc="-7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пунктов </a:t>
            </a:r>
            <a:r>
              <a:rPr lang="ru-RU" sz="796" spc="-4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присутствия </a:t>
            </a:r>
            <a:r>
              <a:rPr lang="ru-RU" sz="796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Банка </a:t>
            </a:r>
            <a:r>
              <a:rPr lang="ru-RU" sz="796" spc="-11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приходится </a:t>
            </a:r>
            <a:r>
              <a:rPr lang="ru-RU" sz="796" spc="-4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на </a:t>
            </a:r>
            <a:r>
              <a:rPr lang="ru-RU" sz="796" spc="-11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сельскую </a:t>
            </a:r>
            <a:r>
              <a:rPr lang="ru-RU" sz="796" spc="-4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местность </a:t>
            </a:r>
            <a:endParaRPr lang="ru-RU" sz="796" dirty="0">
              <a:solidFill>
                <a:schemeClr val="bg1"/>
              </a:solidFill>
              <a:latin typeface="PRAGMATICA SLAB BOOK" panose="02060503020206020404" pitchFamily="18" charset="77"/>
              <a:cs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C47E8AF-41FA-864A-9D16-9C0DC82DCA42}"/>
              </a:ext>
            </a:extLst>
          </p:cNvPr>
          <p:cNvSpPr txBox="1"/>
          <p:nvPr/>
        </p:nvSpPr>
        <p:spPr>
          <a:xfrm>
            <a:off x="8818121" y="4800223"/>
            <a:ext cx="287258" cy="214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96" dirty="0">
                <a:solidFill>
                  <a:schemeClr val="tx1">
                    <a:lumMod val="75000"/>
                    <a:lumOff val="25000"/>
                  </a:schemeClr>
                </a:solidFill>
                <a:latin typeface="Pragmatica Light" panose="020B0403040502020204" pitchFamily="34" charset="77"/>
              </a:rPr>
              <a:t>14</a:t>
            </a:r>
            <a:endParaRPr lang="x-none" sz="796" dirty="0">
              <a:solidFill>
                <a:schemeClr val="tx1">
                  <a:lumMod val="75000"/>
                  <a:lumOff val="25000"/>
                </a:schemeClr>
              </a:solidFill>
              <a:latin typeface="Pragmatica Light" panose="020B0403040502020204" pitchFamily="34" charset="77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F11571-700A-35BB-B1BF-D04CE2834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819" y="2981071"/>
            <a:ext cx="2539483" cy="1564815"/>
          </a:xfrm>
          <a:prstGeom prst="rect">
            <a:avLst/>
          </a:prstGeom>
        </p:spPr>
      </p:pic>
      <p:grpSp>
        <p:nvGrpSpPr>
          <p:cNvPr id="35" name="Группа 27">
            <a:extLst>
              <a:ext uri="{FF2B5EF4-FFF2-40B4-BE49-F238E27FC236}">
                <a16:creationId xmlns:a16="http://schemas.microsoft.com/office/drawing/2014/main" xmlns="" id="{768DC683-450F-7247-A94B-06CFEFFC60BE}"/>
              </a:ext>
            </a:extLst>
          </p:cNvPr>
          <p:cNvGrpSpPr/>
          <p:nvPr/>
        </p:nvGrpSpPr>
        <p:grpSpPr>
          <a:xfrm>
            <a:off x="3217819" y="4431370"/>
            <a:ext cx="2546002" cy="438047"/>
            <a:chOff x="-291250" y="3227101"/>
            <a:chExt cx="3753475" cy="747590"/>
          </a:xfrm>
        </p:grpSpPr>
        <p:sp>
          <p:nvSpPr>
            <p:cNvPr id="36" name="Параллелограмм 28">
              <a:extLst>
                <a:ext uri="{FF2B5EF4-FFF2-40B4-BE49-F238E27FC236}">
                  <a16:creationId xmlns:a16="http://schemas.microsoft.com/office/drawing/2014/main" xmlns="" id="{5849BB6C-83DE-3848-BAC9-9624621CA7F1}"/>
                </a:ext>
              </a:extLst>
            </p:cNvPr>
            <p:cNvSpPr/>
            <p:nvPr/>
          </p:nvSpPr>
          <p:spPr>
            <a:xfrm>
              <a:off x="-281639" y="3227101"/>
              <a:ext cx="3743864" cy="747102"/>
            </a:xfrm>
            <a:prstGeom prst="parallelogram">
              <a:avLst>
                <a:gd name="adj" fmla="val 40960"/>
              </a:avLst>
            </a:prstGeom>
            <a:solidFill>
              <a:srgbClr val="EA00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1" dirty="0">
                <a:highlight>
                  <a:srgbClr val="4342AF"/>
                </a:highlight>
                <a:latin typeface="PRAGMATICA SLAB BOOK" panose="02060503020206020404" pitchFamily="18" charset="77"/>
              </a:endParaRPr>
            </a:p>
          </p:txBody>
        </p:sp>
        <p:sp>
          <p:nvSpPr>
            <p:cNvPr id="37" name="Параллелограмм 29">
              <a:extLst>
                <a:ext uri="{FF2B5EF4-FFF2-40B4-BE49-F238E27FC236}">
                  <a16:creationId xmlns:a16="http://schemas.microsoft.com/office/drawing/2014/main" xmlns="" id="{72E63880-B090-5C41-A8CC-4E82394E236F}"/>
                </a:ext>
              </a:extLst>
            </p:cNvPr>
            <p:cNvSpPr/>
            <p:nvPr/>
          </p:nvSpPr>
          <p:spPr>
            <a:xfrm>
              <a:off x="-291250" y="3227589"/>
              <a:ext cx="3051713" cy="747102"/>
            </a:xfrm>
            <a:prstGeom prst="parallelogram">
              <a:avLst>
                <a:gd name="adj" fmla="val 0"/>
              </a:avLst>
            </a:prstGeom>
            <a:solidFill>
              <a:srgbClr val="EA00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1" dirty="0">
                <a:highlight>
                  <a:srgbClr val="4342AF"/>
                </a:highlight>
                <a:latin typeface="PRAGMATICA SLAB BOOK" panose="02060503020206020404" pitchFamily="18" charset="77"/>
              </a:endParaRPr>
            </a:p>
          </p:txBody>
        </p:sp>
      </p:grpSp>
      <p:sp>
        <p:nvSpPr>
          <p:cNvPr id="53" name="object 13">
            <a:extLst>
              <a:ext uri="{FF2B5EF4-FFF2-40B4-BE49-F238E27FC236}">
                <a16:creationId xmlns:a16="http://schemas.microsoft.com/office/drawing/2014/main" xmlns="" id="{F0B82BA2-CF30-D849-A403-BFD95DECC06A}"/>
              </a:ext>
            </a:extLst>
          </p:cNvPr>
          <p:cNvSpPr txBox="1"/>
          <p:nvPr/>
        </p:nvSpPr>
        <p:spPr>
          <a:xfrm>
            <a:off x="3432509" y="4551241"/>
            <a:ext cx="1972485" cy="142144"/>
          </a:xfrm>
          <a:prstGeom prst="rect">
            <a:avLst/>
          </a:prstGeom>
          <a:noFill/>
        </p:spPr>
        <p:txBody>
          <a:bodyPr vert="horz" wrap="square" lIns="0" tIns="4244" rIns="0" bIns="0" rtlCol="0" anchor="ctr">
            <a:spAutoFit/>
          </a:bodyPr>
          <a:lstStyle/>
          <a:p>
            <a:pPr marL="465421"/>
            <a:r>
              <a:rPr lang="ru-RU" sz="896" spc="7" dirty="0">
                <a:solidFill>
                  <a:schemeClr val="bg1"/>
                </a:solidFill>
                <a:latin typeface="PRAGMATICA SLAB BOOK" panose="02060503020206020404" pitchFamily="18" charset="77"/>
                <a:cs typeface="Arial"/>
              </a:rPr>
              <a:t>с. Сухая Вязовка</a:t>
            </a:r>
            <a:endParaRPr sz="896" dirty="0">
              <a:solidFill>
                <a:schemeClr val="bg1"/>
              </a:solidFill>
              <a:latin typeface="PRAGMATICA SLAB BOOK" panose="02060503020206020404" pitchFamily="18" charset="7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10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C551956-2605-AC4F-A107-646EDDEC4190}"/>
              </a:ext>
            </a:extLst>
          </p:cNvPr>
          <p:cNvSpPr/>
          <p:nvPr/>
        </p:nvSpPr>
        <p:spPr>
          <a:xfrm>
            <a:off x="534715" y="2270080"/>
            <a:ext cx="2138256" cy="28353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E77F5C7-446E-D145-9461-40AF5B4F9359}"/>
              </a:ext>
            </a:extLst>
          </p:cNvPr>
          <p:cNvSpPr/>
          <p:nvPr/>
        </p:nvSpPr>
        <p:spPr>
          <a:xfrm>
            <a:off x="2917979" y="2270080"/>
            <a:ext cx="2540871" cy="28353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F587A71-C8A9-B748-A1A5-63718C5F1186}"/>
              </a:ext>
            </a:extLst>
          </p:cNvPr>
          <p:cNvSpPr/>
          <p:nvPr/>
        </p:nvSpPr>
        <p:spPr>
          <a:xfrm>
            <a:off x="5703859" y="2270080"/>
            <a:ext cx="2802194" cy="28353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91"/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xmlns="" id="{90B587C5-38A7-484F-9838-5468586EADD5}"/>
              </a:ext>
            </a:extLst>
          </p:cNvPr>
          <p:cNvSpPr txBox="1">
            <a:spLocks/>
          </p:cNvSpPr>
          <p:nvPr/>
        </p:nvSpPr>
        <p:spPr>
          <a:xfrm>
            <a:off x="534714" y="375371"/>
            <a:ext cx="658066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r>
              <a:rPr lang="ru-RU" sz="2388" b="0" dirty="0">
                <a:solidFill>
                  <a:srgbClr val="D71957"/>
                </a:solidFill>
                <a:latin typeface="PRAGMATICA SLAB BOOK" panose="02060503020206020404" pitchFamily="18" charset="77"/>
              </a:rPr>
              <a:t>Почта Банк активно участвует </a:t>
            </a:r>
          </a:p>
          <a:p>
            <a:r>
              <a:rPr lang="ru-RU" sz="2388" b="0" dirty="0">
                <a:solidFill>
                  <a:srgbClr val="D71957"/>
                </a:solidFill>
                <a:latin typeface="PRAGMATICA SLAB BOOK" panose="02060503020206020404" pitchFamily="18" charset="77"/>
              </a:rPr>
              <a:t>в государственных проектах</a:t>
            </a:r>
          </a:p>
        </p:txBody>
      </p:sp>
      <p:sp>
        <p:nvSpPr>
          <p:cNvPr id="14" name="Прямоугольник 6">
            <a:extLst>
              <a:ext uri="{FF2B5EF4-FFF2-40B4-BE49-F238E27FC236}">
                <a16:creationId xmlns:a16="http://schemas.microsoft.com/office/drawing/2014/main" xmlns="" id="{1F57837F-4A41-2646-B205-58A53FCBB8F2}"/>
              </a:ext>
            </a:extLst>
          </p:cNvPr>
          <p:cNvSpPr/>
          <p:nvPr/>
        </p:nvSpPr>
        <p:spPr>
          <a:xfrm>
            <a:off x="638370" y="2427289"/>
            <a:ext cx="1972975" cy="2178388"/>
          </a:xfrm>
          <a:prstGeom prst="rect">
            <a:avLst/>
          </a:prstGeom>
        </p:spPr>
        <p:txBody>
          <a:bodyPr/>
          <a:lstStyle/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Подтверждение учетной записи граждан на портале Госуслуги через Почта Банк Онлайн </a:t>
            </a:r>
            <a:b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</a:br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и в отделениях Банка. </a:t>
            </a:r>
          </a:p>
          <a:p>
            <a:pPr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После подтверждения учетной записи клиенту доступны все услуги портала</a:t>
            </a:r>
          </a:p>
          <a:p>
            <a:pPr marL="339499" lvl="1" algn="just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marL="339499" lvl="1" algn="just"/>
            <a:endParaRPr lang="en-US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marL="339499"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</p:txBody>
      </p:sp>
      <p:sp>
        <p:nvSpPr>
          <p:cNvPr id="15" name="Прямоугольник 10">
            <a:extLst>
              <a:ext uri="{FF2B5EF4-FFF2-40B4-BE49-F238E27FC236}">
                <a16:creationId xmlns:a16="http://schemas.microsoft.com/office/drawing/2014/main" xmlns="" id="{964D1569-CCB4-0D40-8C95-709286E47B40}"/>
              </a:ext>
            </a:extLst>
          </p:cNvPr>
          <p:cNvSpPr/>
          <p:nvPr/>
        </p:nvSpPr>
        <p:spPr>
          <a:xfrm>
            <a:off x="3059569" y="2427290"/>
            <a:ext cx="2226519" cy="2648991"/>
          </a:xfrm>
          <a:prstGeom prst="rect">
            <a:avLst/>
          </a:prstGeom>
        </p:spPr>
        <p:txBody>
          <a:bodyPr/>
          <a:lstStyle/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Будучи пионером применения биометрических технологий, которые значительно повышают безопасность и эффективность деятельности, Почта Банк является одним из ключевых участников Единой биометрической системы (ЕБС) </a:t>
            </a:r>
            <a:b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</a:br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и собирает биометрию в 366 отделениях Банка в 83 регионах присутствия. </a:t>
            </a:r>
          </a:p>
          <a:p>
            <a:pPr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После проведения удаленной идентификации клиенту,  зарегистрированному в ЕБС, открывается доступ к использованию широкого спектра продуктов и услуг Банка посредством Почта Банк Онлайн</a:t>
            </a:r>
            <a:endParaRPr lang="en-US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endParaRPr lang="en-US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</p:txBody>
      </p:sp>
      <p:sp>
        <p:nvSpPr>
          <p:cNvPr id="16" name="Прямоугольник 11">
            <a:extLst>
              <a:ext uri="{FF2B5EF4-FFF2-40B4-BE49-F238E27FC236}">
                <a16:creationId xmlns:a16="http://schemas.microsoft.com/office/drawing/2014/main" xmlns="" id="{B4270F13-8EDA-DA47-B626-A410CDAB3CCB}"/>
              </a:ext>
            </a:extLst>
          </p:cNvPr>
          <p:cNvSpPr/>
          <p:nvPr/>
        </p:nvSpPr>
        <p:spPr>
          <a:xfrm>
            <a:off x="5862906" y="2427290"/>
            <a:ext cx="2394703" cy="3025706"/>
          </a:xfrm>
          <a:prstGeom prst="rect">
            <a:avLst/>
          </a:prstGeom>
        </p:spPr>
        <p:txBody>
          <a:bodyPr/>
          <a:lstStyle/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В июне 2020 г. Почта Банк завершил интеграцию с сервисом «Цифровой профиль» – совместный проект </a:t>
            </a:r>
            <a:r>
              <a:rPr lang="ru-RU" sz="796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Минцифры</a:t>
            </a:r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 РФ и Банка России, – доступный всем пользователям портала Госуслуги в рамках реализации национальной программы «Цифровая экономика РФ». </a:t>
            </a:r>
          </a:p>
          <a:p>
            <a:pPr lvl="1"/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Это позволяет клиентам Банка, имеющим подтвержденную учетную запись на портале Госуслуги, удобно и быстро заполнять онлайн-заявку на кредитную карту на сайте и в приложении Почта Банка, а также повысить вероятность одобрения по кредиту. </a:t>
            </a:r>
            <a:b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</a:br>
            <a:endParaRPr lang="ru-RU" sz="796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77"/>
              <a:cs typeface="Arial" panose="020B0604020202020204" pitchFamily="34" charset="0"/>
            </a:endParaRPr>
          </a:p>
          <a:p>
            <a:pPr lvl="1"/>
            <a:r>
              <a:rPr lang="ru-RU" sz="796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В дальнейшем по этой технологии можно будет оформить любой продукт Банка</a:t>
            </a:r>
          </a:p>
        </p:txBody>
      </p:sp>
      <p:pic>
        <p:nvPicPr>
          <p:cNvPr id="27" name="Рисунок 1">
            <a:extLst>
              <a:ext uri="{FF2B5EF4-FFF2-40B4-BE49-F238E27FC236}">
                <a16:creationId xmlns:a16="http://schemas.microsoft.com/office/drawing/2014/main" xmlns="" id="{9061CADE-885A-CA41-9B14-DB359CB21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14" y="1512221"/>
            <a:ext cx="679254" cy="679254"/>
          </a:xfrm>
          <a:prstGeom prst="rect">
            <a:avLst/>
          </a:prstGeom>
        </p:spPr>
      </p:pic>
      <p:pic>
        <p:nvPicPr>
          <p:cNvPr id="1028" name="Picture 4" descr="Цифровая экономика">
            <a:extLst>
              <a:ext uri="{FF2B5EF4-FFF2-40B4-BE49-F238E27FC236}">
                <a16:creationId xmlns:a16="http://schemas.microsoft.com/office/drawing/2014/main" xmlns="" id="{FB28F218-6B1B-6F40-A67A-B63A5F2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788" y="1601191"/>
            <a:ext cx="1726839" cy="57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AA96D62-E85A-924F-8E88-ACD375F64A06}"/>
              </a:ext>
            </a:extLst>
          </p:cNvPr>
          <p:cNvSpPr txBox="1"/>
          <p:nvPr/>
        </p:nvSpPr>
        <p:spPr>
          <a:xfrm>
            <a:off x="8818121" y="4800223"/>
            <a:ext cx="235962" cy="214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96" dirty="0">
                <a:solidFill>
                  <a:schemeClr val="tx1">
                    <a:lumMod val="75000"/>
                    <a:lumOff val="25000"/>
                  </a:schemeClr>
                </a:solidFill>
                <a:latin typeface="Pragmatica Light" panose="020B0403040502020204" pitchFamily="34" charset="77"/>
              </a:rPr>
              <a:t>5</a:t>
            </a:r>
            <a:endParaRPr lang="x-none" sz="796" dirty="0">
              <a:solidFill>
                <a:schemeClr val="tx1">
                  <a:lumMod val="75000"/>
                  <a:lumOff val="25000"/>
                </a:schemeClr>
              </a:solidFill>
              <a:latin typeface="Pragmatica Light" panose="020B0403040502020204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DED3F8-37A2-4F40-BF03-33535C00E5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" t="13558" r="8910" b="11707"/>
          <a:stretch/>
        </p:blipFill>
        <p:spPr>
          <a:xfrm>
            <a:off x="2917979" y="1601191"/>
            <a:ext cx="1429818" cy="50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65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18">
            <a:extLst>
              <a:ext uri="{FF2B5EF4-FFF2-40B4-BE49-F238E27FC236}">
                <a16:creationId xmlns:a16="http://schemas.microsoft.com/office/drawing/2014/main" xmlns="" id="{847B05E9-E8AD-7F4E-8A05-2CF3AE8A90AD}"/>
              </a:ext>
            </a:extLst>
          </p:cNvPr>
          <p:cNvSpPr/>
          <p:nvPr/>
        </p:nvSpPr>
        <p:spPr>
          <a:xfrm>
            <a:off x="22578" y="12638"/>
            <a:ext cx="5137519" cy="5092825"/>
          </a:xfrm>
          <a:prstGeom prst="rect">
            <a:avLst/>
          </a:prstGeom>
          <a:gradFill flip="none" rotWithShape="1">
            <a:gsLst>
              <a:gs pos="100000">
                <a:srgbClr val="4942BA"/>
              </a:gs>
              <a:gs pos="0">
                <a:srgbClr val="312783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pic>
        <p:nvPicPr>
          <p:cNvPr id="65" name="Рисунок 16">
            <a:extLst>
              <a:ext uri="{FF2B5EF4-FFF2-40B4-BE49-F238E27FC236}">
                <a16:creationId xmlns:a16="http://schemas.microsoft.com/office/drawing/2014/main" xmlns="" id="{5EA8223A-FE01-1C49-871F-00CC9A3DD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5" t="17591" r="17947" b="5353"/>
          <a:stretch/>
        </p:blipFill>
        <p:spPr>
          <a:xfrm>
            <a:off x="3213134" y="2878637"/>
            <a:ext cx="1416479" cy="1749512"/>
          </a:xfrm>
          <a:prstGeom prst="rect">
            <a:avLst/>
          </a:prstGeom>
        </p:spPr>
      </p:pic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58357F92-EC94-2149-98AF-FCF0F8FA79AB}"/>
              </a:ext>
            </a:extLst>
          </p:cNvPr>
          <p:cNvSpPr txBox="1">
            <a:spLocks/>
          </p:cNvSpPr>
          <p:nvPr/>
        </p:nvSpPr>
        <p:spPr>
          <a:xfrm>
            <a:off x="472549" y="349583"/>
            <a:ext cx="4167442" cy="11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eaLnBrk="1">
              <a:lnSpc>
                <a:spcPts val="2600"/>
              </a:lnSpc>
              <a:defRPr sz="2400" b="1" kern="1200">
                <a:solidFill>
                  <a:schemeClr val="bg1"/>
                </a:solidFill>
                <a:uLnTx/>
                <a:latin typeface="Pragmatica Slabserif" panose="02060503020206020404" pitchFamily="18" charset="0"/>
                <a:ea typeface="DIN Pro Black"/>
                <a:cs typeface="DIN Pro Black"/>
              </a:defRPr>
            </a:lvl1pPr>
            <a:lvl2pPr>
              <a:defRPr sz="1400" b="1">
                <a:solidFill>
                  <a:srgbClr val="FFFFFF"/>
                </a:solidFill>
              </a:defRPr>
            </a:lvl2pPr>
            <a:lvl3pPr>
              <a:defRPr sz="1400" b="1">
                <a:solidFill>
                  <a:srgbClr val="FFFFFF"/>
                </a:solidFill>
              </a:defRPr>
            </a:lvl3pPr>
            <a:lvl4pPr>
              <a:defRPr sz="1400" b="1">
                <a:solidFill>
                  <a:srgbClr val="FFFFFF"/>
                </a:solidFill>
              </a:defRPr>
            </a:lvl4pPr>
            <a:lvl5pPr>
              <a:defRPr sz="1400" b="1">
                <a:solidFill>
                  <a:srgbClr val="FFFFFF"/>
                </a:solidFill>
              </a:defRPr>
            </a:lvl5pPr>
            <a:lvl6pPr>
              <a:defRPr sz="1400" b="1">
                <a:solidFill>
                  <a:srgbClr val="FFFFFF"/>
                </a:solidFill>
              </a:defRPr>
            </a:lvl6pPr>
            <a:lvl7pPr>
              <a:defRPr sz="1400" b="1">
                <a:solidFill>
                  <a:srgbClr val="FFFFFF"/>
                </a:solidFill>
              </a:defRPr>
            </a:lvl7pPr>
            <a:lvl8pPr>
              <a:defRPr sz="1400" b="1">
                <a:solidFill>
                  <a:srgbClr val="FFFFFF"/>
                </a:solidFill>
              </a:defRPr>
            </a:lvl8pPr>
            <a:lvl9pPr>
              <a:defRPr sz="1400" b="1">
                <a:solidFill>
                  <a:srgbClr val="FFFFFF"/>
                </a:solidFill>
              </a:defRPr>
            </a:lvl9pPr>
          </a:lstStyle>
          <a:p>
            <a:pPr lvl="0">
              <a:lnSpc>
                <a:spcPct val="100000"/>
              </a:lnSpc>
            </a:pPr>
            <a:r>
              <a:rPr lang="ru-RU" sz="2388" b="0" dirty="0">
                <a:latin typeface="PRAGMATICA SLAB BOOK" panose="02060503020206020404" pitchFamily="18" charset="77"/>
              </a:rPr>
              <a:t>Государственная программа по повышению финансовой грамотности населения</a:t>
            </a:r>
          </a:p>
        </p:txBody>
      </p:sp>
      <p:pic>
        <p:nvPicPr>
          <p:cNvPr id="52" name="Рисунок 12">
            <a:extLst>
              <a:ext uri="{FF2B5EF4-FFF2-40B4-BE49-F238E27FC236}">
                <a16:creationId xmlns:a16="http://schemas.microsoft.com/office/drawing/2014/main" xmlns="" id="{D61E0C76-B95F-6D47-8EA0-E1D87FF2D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377" y="3188786"/>
            <a:ext cx="1030642" cy="1382909"/>
          </a:xfrm>
          <a:prstGeom prst="rect">
            <a:avLst/>
          </a:prstGeom>
          <a:effectLst/>
        </p:spPr>
      </p:pic>
      <p:pic>
        <p:nvPicPr>
          <p:cNvPr id="53" name="Рисунок 14">
            <a:extLst>
              <a:ext uri="{FF2B5EF4-FFF2-40B4-BE49-F238E27FC236}">
                <a16:creationId xmlns:a16="http://schemas.microsoft.com/office/drawing/2014/main" xmlns="" id="{8C251607-E513-464F-A958-A7E716FE4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532" y="3193859"/>
            <a:ext cx="953363" cy="1372764"/>
          </a:xfrm>
          <a:prstGeom prst="rect">
            <a:avLst/>
          </a:prstGeom>
          <a:effectLst/>
        </p:spPr>
      </p:pic>
      <p:sp>
        <p:nvSpPr>
          <p:cNvPr id="54" name="Прямоугольник 11">
            <a:extLst>
              <a:ext uri="{FF2B5EF4-FFF2-40B4-BE49-F238E27FC236}">
                <a16:creationId xmlns:a16="http://schemas.microsoft.com/office/drawing/2014/main" xmlns="" id="{B295E672-3881-C849-BB83-287656936677}"/>
              </a:ext>
            </a:extLst>
          </p:cNvPr>
          <p:cNvSpPr/>
          <p:nvPr/>
        </p:nvSpPr>
        <p:spPr>
          <a:xfrm>
            <a:off x="5475531" y="1543985"/>
            <a:ext cx="3324813" cy="1194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/>
          <a:p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Совместно с Министерством финансов РФ </a:t>
            </a:r>
            <a:b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</a:br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и Национальным центром финансовой </a:t>
            </a:r>
            <a:b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</a:br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грамотности были подготовлены:</a:t>
            </a:r>
          </a:p>
          <a:p>
            <a:endParaRPr lang="ru-RU" sz="1045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0"/>
              <a:cs typeface="Arial" panose="020B0604020202020204" pitchFamily="34" charset="0"/>
            </a:endParaRPr>
          </a:p>
          <a:p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Новая газета «Про Деньги – Деньги </a:t>
            </a:r>
            <a:r>
              <a:rPr lang="en-US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PRO</a:t>
            </a:r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»</a:t>
            </a:r>
            <a:r>
              <a:rPr lang="en-US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;</a:t>
            </a:r>
            <a:endParaRPr lang="ru-RU" sz="1045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0"/>
              <a:cs typeface="Arial" panose="020B0604020202020204" pitchFamily="34" charset="0"/>
            </a:endParaRPr>
          </a:p>
          <a:p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Второй выпуск газеты «Деньги и жизнь»</a:t>
            </a:r>
            <a:r>
              <a:rPr lang="en-US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;</a:t>
            </a:r>
            <a:endParaRPr lang="ru-RU" sz="1045" dirty="0">
              <a:solidFill>
                <a:schemeClr val="tx1">
                  <a:lumMod val="85000"/>
                  <a:lumOff val="15000"/>
                </a:schemeClr>
              </a:solidFill>
              <a:latin typeface="Pragmatica Light" panose="020B0403040502020204" pitchFamily="34" charset="0"/>
              <a:cs typeface="Arial" panose="020B0604020202020204" pitchFamily="34" charset="0"/>
            </a:endParaRPr>
          </a:p>
          <a:p>
            <a:r>
              <a:rPr lang="ru-RU" sz="1045" dirty="0">
                <a:solidFill>
                  <a:schemeClr val="tx1">
                    <a:lumMod val="85000"/>
                    <a:lumOff val="15000"/>
                  </a:schemeClr>
                </a:solidFill>
                <a:latin typeface="Pragmatica Light" panose="020B0403040502020204" pitchFamily="34" charset="0"/>
                <a:cs typeface="Arial" panose="020B0604020202020204" pitchFamily="34" charset="0"/>
              </a:rPr>
              <a:t>Общий тираж газет составил 500 000 экземпляров</a:t>
            </a:r>
          </a:p>
        </p:txBody>
      </p:sp>
      <p:pic>
        <p:nvPicPr>
          <p:cNvPr id="55" name="Рисунок 13">
            <a:extLst>
              <a:ext uri="{FF2B5EF4-FFF2-40B4-BE49-F238E27FC236}">
                <a16:creationId xmlns:a16="http://schemas.microsoft.com/office/drawing/2014/main" xmlns="" id="{A74D3FBC-73D1-A842-A36F-780B021EE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8878" y="3181484"/>
            <a:ext cx="998514" cy="1397515"/>
          </a:xfrm>
          <a:prstGeom prst="rect">
            <a:avLst/>
          </a:prstGeom>
          <a:ln w="12700">
            <a:miter lim="400000"/>
          </a:ln>
          <a:effectLst/>
        </p:spPr>
      </p:pic>
      <p:sp>
        <p:nvSpPr>
          <p:cNvPr id="59" name="Скругленный прямоугольник 1">
            <a:extLst>
              <a:ext uri="{FF2B5EF4-FFF2-40B4-BE49-F238E27FC236}">
                <a16:creationId xmlns:a16="http://schemas.microsoft.com/office/drawing/2014/main" xmlns="" id="{C10659CC-69B5-1B42-AA4F-72F3ED51E67D}"/>
              </a:ext>
            </a:extLst>
          </p:cNvPr>
          <p:cNvSpPr/>
          <p:nvPr/>
        </p:nvSpPr>
        <p:spPr>
          <a:xfrm>
            <a:off x="500535" y="3803072"/>
            <a:ext cx="2632124" cy="834459"/>
          </a:xfrm>
          <a:prstGeom prst="rect">
            <a:avLst/>
          </a:prstGeom>
          <a:solidFill>
            <a:srgbClr val="352B8D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sp>
        <p:nvSpPr>
          <p:cNvPr id="60" name="Скругленный прямоугольник 1">
            <a:extLst>
              <a:ext uri="{FF2B5EF4-FFF2-40B4-BE49-F238E27FC236}">
                <a16:creationId xmlns:a16="http://schemas.microsoft.com/office/drawing/2014/main" xmlns="" id="{EA0CD7F8-B5C6-A944-B5AE-40F557071446}"/>
              </a:ext>
            </a:extLst>
          </p:cNvPr>
          <p:cNvSpPr/>
          <p:nvPr/>
        </p:nvSpPr>
        <p:spPr>
          <a:xfrm>
            <a:off x="500535" y="2878637"/>
            <a:ext cx="2632124" cy="834459"/>
          </a:xfrm>
          <a:prstGeom prst="rect">
            <a:avLst/>
          </a:prstGeom>
          <a:solidFill>
            <a:srgbClr val="352B8D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sp>
        <p:nvSpPr>
          <p:cNvPr id="61" name="Скругленный прямоугольник 1">
            <a:extLst>
              <a:ext uri="{FF2B5EF4-FFF2-40B4-BE49-F238E27FC236}">
                <a16:creationId xmlns:a16="http://schemas.microsoft.com/office/drawing/2014/main" xmlns="" id="{A53AB5B5-C21F-6D41-8957-EB05A86DD7AB}"/>
              </a:ext>
            </a:extLst>
          </p:cNvPr>
          <p:cNvSpPr/>
          <p:nvPr/>
        </p:nvSpPr>
        <p:spPr>
          <a:xfrm>
            <a:off x="500535" y="1682212"/>
            <a:ext cx="4129078" cy="1093351"/>
          </a:xfrm>
          <a:prstGeom prst="rect">
            <a:avLst/>
          </a:prstGeom>
          <a:solidFill>
            <a:srgbClr val="352B8D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1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1B5AE09-95B2-144D-BD6B-DBA0F2D2758F}"/>
              </a:ext>
            </a:extLst>
          </p:cNvPr>
          <p:cNvSpPr txBox="1"/>
          <p:nvPr/>
        </p:nvSpPr>
        <p:spPr>
          <a:xfrm>
            <a:off x="681882" y="1829582"/>
            <a:ext cx="3890119" cy="8341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/>
          <a:p>
            <a:pPr hangingPunct="0"/>
            <a:r>
              <a:rPr lang="ru-RU" sz="995" dirty="0">
                <a:solidFill>
                  <a:schemeClr val="bg1"/>
                </a:solidFill>
                <a:latin typeface="Pragmatica Light" panose="020B0403040502020204" pitchFamily="34" charset="77"/>
                <a:cs typeface="Arial" panose="020B0604020202020204" pitchFamily="34" charset="0"/>
                <a:sym typeface="Helvetica"/>
              </a:rPr>
              <a:t>Почта Банк заботится о повышении финансовой грамотности россиян. Являясь генеральным партнером «Всероссийской недели финансовой грамотности» и «Всероссийской недели сбережений», за пять лет участия в проекте Банк провел более 9 000 мероприятий для более чем 300 000 человек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A266E7D3-8552-0A4A-8544-A96F60F73165}"/>
              </a:ext>
            </a:extLst>
          </p:cNvPr>
          <p:cNvSpPr txBox="1"/>
          <p:nvPr/>
        </p:nvSpPr>
        <p:spPr>
          <a:xfrm>
            <a:off x="681881" y="3025343"/>
            <a:ext cx="2328017" cy="527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200">
                <a:solidFill>
                  <a:srgbClr val="302683"/>
                </a:solidFill>
                <a:latin typeface="Pragmatica Light" panose="020B04030405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995" dirty="0">
                <a:solidFill>
                  <a:schemeClr val="bg1"/>
                </a:solidFill>
                <a:latin typeface="Pragmatica Light" panose="020B0403040502020204" pitchFamily="34" charset="77"/>
                <a:sym typeface="Helvetica"/>
              </a:rPr>
              <a:t>Банк был отмечен дипломом от Минфина России за самое большое количество очных мероприятий</a:t>
            </a:r>
          </a:p>
        </p:txBody>
      </p:sp>
      <p:sp>
        <p:nvSpPr>
          <p:cNvPr id="64" name="Прямоугольник 2">
            <a:extLst>
              <a:ext uri="{FF2B5EF4-FFF2-40B4-BE49-F238E27FC236}">
                <a16:creationId xmlns:a16="http://schemas.microsoft.com/office/drawing/2014/main" xmlns="" id="{9EEC53D6-67F9-614A-99EC-131B457C9202}"/>
              </a:ext>
            </a:extLst>
          </p:cNvPr>
          <p:cNvSpPr/>
          <p:nvPr/>
        </p:nvSpPr>
        <p:spPr>
          <a:xfrm>
            <a:off x="681882" y="3879762"/>
            <a:ext cx="2449535" cy="8341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951" tIns="33951" rIns="33951" bIns="33951" numCol="1" spcCol="38100" rtlCol="0" anchor="t">
            <a:spAutoFit/>
          </a:bodyPr>
          <a:lstStyle/>
          <a:p>
            <a:r>
              <a:rPr lang="ru-RU" sz="995" dirty="0">
                <a:solidFill>
                  <a:schemeClr val="bg1"/>
                </a:solidFill>
                <a:latin typeface="Pragmatica Light" panose="020B0403040502020204" pitchFamily="34" charset="77"/>
                <a:cs typeface="Arial" panose="020B0604020202020204" pitchFamily="34" charset="0"/>
              </a:rPr>
              <a:t>В 2020-2022 годах Банк проводил мероприятия онлайн и принимал участие в конференциях по финансовой грамотности.</a:t>
            </a:r>
          </a:p>
          <a:p>
            <a:r>
              <a:rPr lang="ru-RU" sz="995" dirty="0">
                <a:solidFill>
                  <a:schemeClr val="bg1"/>
                </a:solidFill>
                <a:latin typeface="Pragmatica Light" panose="020B0403040502020204" pitchFamily="34" charset="77"/>
                <a:cs typeface="Arial" panose="020B0604020202020204" pitchFamily="34" charset="0"/>
                <a:sym typeface="Helvetica"/>
              </a:rPr>
              <a:t>Эта активность продолжается и в текущем году.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132DC28-AF70-5D4E-865A-769471C96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3701" y="385844"/>
            <a:ext cx="1002738" cy="4875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0019652-0F68-CE42-BDFE-938AC8611912}"/>
              </a:ext>
            </a:extLst>
          </p:cNvPr>
          <p:cNvSpPr txBox="1"/>
          <p:nvPr/>
        </p:nvSpPr>
        <p:spPr>
          <a:xfrm>
            <a:off x="8766125" y="4800223"/>
            <a:ext cx="287258" cy="214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96" dirty="0">
                <a:solidFill>
                  <a:schemeClr val="tx1">
                    <a:lumMod val="75000"/>
                    <a:lumOff val="25000"/>
                  </a:schemeClr>
                </a:solidFill>
                <a:latin typeface="Pragmatica Light" panose="020B0403040502020204" pitchFamily="34" charset="77"/>
              </a:rPr>
              <a:t>23</a:t>
            </a:r>
            <a:endParaRPr lang="x-none" sz="796" dirty="0">
              <a:solidFill>
                <a:schemeClr val="tx1">
                  <a:lumMod val="75000"/>
                  <a:lumOff val="25000"/>
                </a:schemeClr>
              </a:solidFill>
              <a:latin typeface="Pragmatica Light" panose="020B04030405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0073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78" y="66413"/>
            <a:ext cx="9016128" cy="51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36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чта Банк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12584"/>
      </a:accent1>
      <a:accent2>
        <a:srgbClr val="BF1545"/>
      </a:accent2>
      <a:accent3>
        <a:srgbClr val="4446E0"/>
      </a:accent3>
      <a:accent4>
        <a:srgbClr val="F44179"/>
      </a:accent4>
      <a:accent5>
        <a:srgbClr val="13AD9A"/>
      </a:accent5>
      <a:accent6>
        <a:srgbClr val="E9585F"/>
      </a:accent6>
      <a:hlink>
        <a:srgbClr val="FEFFFE"/>
      </a:hlink>
      <a:folHlink>
        <a:srgbClr val="B5B6B8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очта Банк_Каталог" id="{B9665808-E41A-A448-8C46-5B8C39EC5F4C}" vid="{053ADE29-294A-0C43-8006-D04CD16996AB}"/>
    </a:ext>
  </a:extLst>
</a:theme>
</file>

<file path=ppt/theme/theme2.xml><?xml version="1.0" encoding="utf-8"?>
<a:theme xmlns:a="http://schemas.openxmlformats.org/drawingml/2006/main" name="1_Тема Office">
  <a:themeElements>
    <a:clrScheme name="Почта Банк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12584"/>
      </a:accent1>
      <a:accent2>
        <a:srgbClr val="BF1545"/>
      </a:accent2>
      <a:accent3>
        <a:srgbClr val="4446E0"/>
      </a:accent3>
      <a:accent4>
        <a:srgbClr val="F44179"/>
      </a:accent4>
      <a:accent5>
        <a:srgbClr val="13AD9A"/>
      </a:accent5>
      <a:accent6>
        <a:srgbClr val="E9585F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2 [Автосохраненный]" id="{12F6B088-ABBB-5041-9B45-09E9E0FAC8AD}" vid="{9FDCCEDB-B691-0448-896A-0642AD988F39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101384</TotalTime>
  <Words>454</Words>
  <Application>Microsoft Office PowerPoint</Application>
  <PresentationFormat>Произвольный</PresentationFormat>
  <Paragraphs>87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Волчёнок Юлия Андреевна</dc:creator>
  <cp:lastModifiedBy>mingaleeva</cp:lastModifiedBy>
  <cp:revision>2403</cp:revision>
  <cp:lastPrinted>2023-09-19T07:30:30Z</cp:lastPrinted>
  <dcterms:modified xsi:type="dcterms:W3CDTF">2023-09-19T07:30:35Z</dcterms:modified>
</cp:coreProperties>
</file>